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5"/>
  </p:notesMasterIdLst>
  <p:sldIdLst>
    <p:sldId id="290" r:id="rId2"/>
    <p:sldId id="313" r:id="rId3"/>
    <p:sldId id="293" r:id="rId4"/>
    <p:sldId id="324" r:id="rId5"/>
    <p:sldId id="325" r:id="rId6"/>
    <p:sldId id="302" r:id="rId7"/>
    <p:sldId id="323" r:id="rId8"/>
    <p:sldId id="330" r:id="rId9"/>
    <p:sldId id="332" r:id="rId10"/>
    <p:sldId id="314" r:id="rId11"/>
    <p:sldId id="315" r:id="rId12"/>
    <p:sldId id="316" r:id="rId13"/>
    <p:sldId id="317" r:id="rId14"/>
    <p:sldId id="308" r:id="rId15"/>
    <p:sldId id="318" r:id="rId16"/>
    <p:sldId id="319" r:id="rId17"/>
    <p:sldId id="320" r:id="rId18"/>
    <p:sldId id="321" r:id="rId19"/>
    <p:sldId id="326" r:id="rId20"/>
    <p:sldId id="327" r:id="rId21"/>
    <p:sldId id="328" r:id="rId22"/>
    <p:sldId id="329" r:id="rId23"/>
    <p:sldId id="295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CED"/>
    <a:srgbClr val="EE464C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05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107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B1CF-34A5-D2A3-E05B-B2DC2054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72EC59A-0F09-244A-FF0A-2C616F6B8D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EC5FCD2A-F7AE-BCE2-2634-C8A8DC25D5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C8FFAC07-2E2E-3BB2-4407-7B82238B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86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00C16-73EB-4691-D073-C41AF5BEC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CA9B0E6E-C7D3-5743-7E0E-6D5F1A5F0A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0975D6-4343-71CD-7455-8C774DFD13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EDA7FE4C-A55F-BE44-3BA2-5747E34D0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84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B1CF-34A5-D2A3-E05B-B2DC2054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72EC59A-0F09-244A-FF0A-2C616F6B8D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EC5FCD2A-F7AE-BCE2-2634-C8A8DC25D5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C8FFAC07-2E2E-3BB2-4407-7B82238B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71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23AC-F8F0-2EA3-E788-8F424F9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13EBDE2E-8B34-63F8-F825-8528473778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A48C0B2A-BBF7-8BE2-381F-BDC7A941CF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F958A1BA-2F77-E5B8-9D4F-BCE03AAC4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808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5DB72-CDFA-4904-8EB9-EC3DBE73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D4F3A38-9138-2E27-A169-EA057052D5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E761D68A-55B4-3FD8-866E-08578B90CC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B9073A81-1029-D097-804F-87789C9BB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97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A4E1-62A0-A4D2-9A7C-7D7576AAF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893D7B42-EDD3-C428-FCD7-282CC307CE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2D30B64D-7BF3-29A2-8ED7-01F0733AE7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E207D0A-09BC-EA1C-189A-A9AEE3EB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469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1356B-F166-3241-7053-6EAA6356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C8024F8A-CB7C-7BC1-0657-69C45714AE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335088E-0164-2EEC-9005-56A5FAAF5F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1C91E156-18E7-4FF3-88E7-296F12D50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44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C03CC-51D9-E245-413A-20EF66C31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C35D2BD7-3B11-AB85-B343-66F915FE55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3C50A4C2-0164-B728-248C-2E4442A13F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A2CC4E7E-74BB-5E15-F81D-6A51B4DEE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37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9670-CF60-3945-4EDE-CF594C9E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643EC8A7-85B6-5208-A98B-774B9E6166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E59FBD7-BC95-9349-67FB-A113E76060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ECDD4FE-28EA-5385-EABC-0D6E39A56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69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29C65-F4DB-0331-3E35-AB0528D4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8A51F08-111D-8DD4-7A97-7F8EAFAB51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69EC83E5-D21F-1904-5153-115EB79903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E316253C-2851-7FE3-EE2E-79F8EC860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7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BCF94-7195-8A87-15CF-CEF68A6B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292C18B7-5506-6B2D-05A0-368A8D4A5F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17A1DE9-B962-4FE6-6AFC-904D3E5730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A3FCB988-D9B4-CE4D-5DD8-DF4BF2C21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7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D5AAB-EEC2-98F2-9663-AEA93FAAD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7633A84-5047-7766-9A91-E0E5206028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B6DAE291-8BBA-522D-C428-E6C5174CCC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41EAD4CE-8A70-8107-6CE7-68325D399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20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03BE-093F-B419-605F-6B0554CD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9AC6E912-C7AB-F6A4-D7E9-4B7D3F120A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61500D3A-F49F-DE3F-A976-5F3EC9CD67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BFEA0270-A265-D3F8-B212-105C2DA12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65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E749-116B-0D26-6D01-E3718A08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1C6C623C-A3F8-0D38-6E49-8E5FF47620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C01C0ED8-754F-1617-2A29-598B806AA9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0950DAE5-5147-9A55-01C1-81559E16C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32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7A3B-53C3-FCD9-C5CB-873B34B62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556D28E-F4D6-20E6-333C-E968DA9FCE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2348C3B-2119-8EE0-FB72-9EB4F2EA81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6D915227-225E-205B-CDA6-09293D914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39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3DE-AB49-DFFD-779C-DB9FD928F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B028F033-0600-7FAD-8385-80CA7F8DF3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209FCFA-3808-6AF3-F9AA-5B3366AA51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072E568C-A958-891A-1ADB-7CD1CB8D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94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DCBEE-C73E-2FB3-ACFD-E5C7BA32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F1212A7D-552E-85AD-51BB-D553DA460F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738AE95-7696-AE58-87D4-006D3C01C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5F6B0F9E-DDA3-8993-79F7-798A8217C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66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B1CF-34A5-D2A3-E05B-B2DC2054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72EC59A-0F09-244A-FF0A-2C616F6B8D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EC5FCD2A-F7AE-BCE2-2634-C8A8DC25D5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C8FFAC07-2E2E-3BB2-4407-7B82238B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47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B1CF-34A5-D2A3-E05B-B2DC2054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772EC59A-0F09-244A-FF0A-2C616F6B8D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EC5FCD2A-F7AE-BCE2-2634-C8A8DC25D5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C8FFAC07-2E2E-3BB2-4407-7B82238B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9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4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3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1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0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6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5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21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2024/11/14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5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4">
            <a:extLst>
              <a:ext uri="{FF2B5EF4-FFF2-40B4-BE49-F238E27FC236}">
                <a16:creationId xmlns:a16="http://schemas.microsoft.com/office/drawing/2014/main" id="{DB79E8B7-07C3-9A2B-FFB1-8AF1DCE38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r="13385"/>
          <a:stretch>
            <a:fillRect/>
          </a:stretch>
        </p:blipFill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05D2DF-4101-D132-8C32-92E53D47D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68C874C-6A8B-AE16-9675-44C85768E834}"/>
              </a:ext>
            </a:extLst>
          </p:cNvPr>
          <p:cNvSpPr txBox="1"/>
          <p:nvPr/>
        </p:nvSpPr>
        <p:spPr>
          <a:xfrm>
            <a:off x="4431666" y="2122318"/>
            <a:ext cx="719267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513715" algn="r" eaLnBrk="0">
              <a:lnSpc>
                <a:spcPct val="78000"/>
              </a:lnSpc>
              <a:spcBef>
                <a:spcPts val="345"/>
              </a:spcBef>
            </a:pPr>
            <a:r>
              <a:rPr lang="en-US" altLang="zh-CN" sz="40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</a:t>
            </a:r>
            <a:r>
              <a:rPr lang="zh-CN" altLang="en-US" sz="40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altLang="zh-CN" sz="40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Balancing</a:t>
            </a:r>
            <a:r>
              <a:rPr lang="zh-CN" altLang="en-US" sz="40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altLang="zh-CN" sz="40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Mobile Robot</a:t>
            </a:r>
            <a:endParaRPr lang="zh-CN" altLang="zh-CN" sz="32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EA22E8-CCE0-8F16-F185-C181447DBCC0}"/>
              </a:ext>
            </a:extLst>
          </p:cNvPr>
          <p:cNvSpPr txBox="1"/>
          <p:nvPr/>
        </p:nvSpPr>
        <p:spPr>
          <a:xfrm>
            <a:off x="9707706" y="3255278"/>
            <a:ext cx="2155486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Group Number: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 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Ju </a:t>
            </a:r>
            <a:r>
              <a:rPr lang="en-US" altLang="zh-CN" sz="1600" dirty="0" err="1">
                <a:latin typeface="Arial"/>
                <a:ea typeface="微软雅黑"/>
              </a:rPr>
              <a:t>Jialin</a:t>
            </a:r>
            <a:r>
              <a:rPr lang="en-US" altLang="zh-CN" sz="1600" dirty="0">
                <a:latin typeface="Arial"/>
                <a:ea typeface="微软雅黑"/>
              </a:rPr>
              <a:t>, 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Huang </a:t>
            </a:r>
            <a:r>
              <a:rPr lang="en-US" altLang="zh-CN" sz="1600" dirty="0" err="1">
                <a:latin typeface="Arial"/>
                <a:ea typeface="微软雅黑"/>
              </a:rPr>
              <a:t>Xiaoying</a:t>
            </a:r>
            <a:r>
              <a:rPr lang="en-US" altLang="zh-CN" sz="1600" dirty="0">
                <a:latin typeface="Arial"/>
                <a:ea typeface="微软雅黑"/>
              </a:rPr>
              <a:t>, 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Huang Jian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Liu </a:t>
            </a:r>
            <a:r>
              <a:rPr lang="en-US" altLang="zh-CN" sz="1600" dirty="0" err="1">
                <a:latin typeface="Arial"/>
                <a:ea typeface="微软雅黑"/>
              </a:rPr>
              <a:t>Zhaoyue</a:t>
            </a:r>
            <a:r>
              <a:rPr lang="en-US" altLang="zh-CN" sz="1600" dirty="0">
                <a:latin typeface="Arial"/>
                <a:ea typeface="微软雅黑"/>
              </a:rPr>
              <a:t>, </a:t>
            </a:r>
          </a:p>
          <a:p>
            <a:pPr lvl="0">
              <a:defRPr/>
            </a:pPr>
            <a:r>
              <a:rPr lang="en-US" altLang="zh-CN" sz="1600" dirty="0">
                <a:latin typeface="Arial"/>
                <a:ea typeface="微软雅黑"/>
              </a:rPr>
              <a:t>Hou </a:t>
            </a:r>
            <a:r>
              <a:rPr lang="en-US" altLang="zh-CN" sz="1600" dirty="0" err="1">
                <a:latin typeface="Arial"/>
                <a:ea typeface="微软雅黑"/>
              </a:rPr>
              <a:t>Yabin</a:t>
            </a:r>
            <a:r>
              <a:rPr lang="en-US" altLang="zh-CN" sz="1600" dirty="0">
                <a:latin typeface="Arial"/>
                <a:ea typeface="微软雅黑"/>
              </a:rPr>
              <a:t>  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9B1453-3BFF-D8FF-46DD-0C4FDE5DB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7CAF-418D-C92E-10B4-9AE8F65E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FA270F77-C8C4-4454-E6EE-40690927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EB40FE-3C97-0E1D-A943-6252C7698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0" y="-1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E668DE-FFB8-1AFA-04F7-0659737CCD5C}"/>
              </a:ext>
            </a:extLst>
          </p:cNvPr>
          <p:cNvSpPr txBox="1"/>
          <p:nvPr/>
        </p:nvSpPr>
        <p:spPr>
          <a:xfrm>
            <a:off x="6096000" y="3489404"/>
            <a:ext cx="382675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black"/>
                </a:solidFill>
              </a:rPr>
              <a:t>Hardware Design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38B0191-4218-45BF-93BC-49BAEEE7A02C}"/>
              </a:ext>
            </a:extLst>
          </p:cNvPr>
          <p:cNvCxnSpPr>
            <a:cxnSpLocks/>
          </p:cNvCxnSpPr>
          <p:nvPr/>
        </p:nvCxnSpPr>
        <p:spPr>
          <a:xfrm>
            <a:off x="5960269" y="3063728"/>
            <a:ext cx="0" cy="1036785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18AEA1B-E17F-DC6B-C4C7-1437611ACD0B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PART03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8B9AF36-CC9C-BC3B-0A3D-6EF6ACE1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887C25-0DFF-CCF3-C89B-77D98879F45C}"/>
              </a:ext>
            </a:extLst>
          </p:cNvPr>
          <p:cNvSpPr txBox="1"/>
          <p:nvPr/>
        </p:nvSpPr>
        <p:spPr>
          <a:xfrm>
            <a:off x="9175920" y="6050604"/>
            <a:ext cx="28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Liu </a:t>
            </a:r>
            <a:r>
              <a:rPr lang="en-US" altLang="zh-CN" dirty="0" err="1"/>
              <a:t>Zhaoyue</a:t>
            </a:r>
            <a:r>
              <a:rPr lang="en-US" altLang="zh-CN" dirty="0"/>
              <a:t>(         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85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AF38-3181-1D13-B9B7-39F46DC1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B70738-A406-8066-754D-A390200F156D}"/>
              </a:ext>
            </a:extLst>
          </p:cNvPr>
          <p:cNvGrpSpPr/>
          <p:nvPr/>
        </p:nvGrpSpPr>
        <p:grpSpPr>
          <a:xfrm>
            <a:off x="0" y="-1"/>
            <a:ext cx="4618652" cy="1268413"/>
            <a:chOff x="0" y="-1"/>
            <a:chExt cx="4618652" cy="126841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95CC3A-CEBF-7930-860A-27A2FE0F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0B120C6-1B0E-720B-94C4-CD0A5EAF4772}"/>
                </a:ext>
              </a:extLst>
            </p:cNvPr>
            <p:cNvCxnSpPr/>
            <p:nvPr/>
          </p:nvCxnSpPr>
          <p:spPr>
            <a:xfrm>
              <a:off x="4444785" y="490208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133A13-C968-5096-8DB9-3A0BB2AF3959}"/>
                </a:ext>
              </a:extLst>
            </p:cNvPr>
            <p:cNvSpPr txBox="1"/>
            <p:nvPr/>
          </p:nvSpPr>
          <p:spPr>
            <a:xfrm>
              <a:off x="1323703" y="445433"/>
              <a:ext cx="3294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Hardware Design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9ADC6A-AD89-768C-CB4C-1C4C48D99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4815" y="1434631"/>
            <a:ext cx="7739940" cy="499624"/>
            <a:chOff x="733102" y="1556633"/>
            <a:chExt cx="7739940" cy="49962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860C8D-AA82-7C09-EE68-EC660A5AD955}"/>
                </a:ext>
              </a:extLst>
            </p:cNvPr>
            <p:cNvSpPr txBox="1"/>
            <p:nvPr/>
          </p:nvSpPr>
          <p:spPr>
            <a:xfrm>
              <a:off x="911841" y="1556633"/>
              <a:ext cx="7561201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Overall System Hardware Scheme</a:t>
              </a:r>
              <a:r>
                <a:rPr lang="en-US" altLang="zh-CN" sz="2000" b="0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BA0601-6674-62BF-A1DD-C66260B9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758" y="2338678"/>
            <a:ext cx="5657421" cy="36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AF38-3181-1D13-B9B7-39F46DC1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B70738-A406-8066-754D-A390200F156D}"/>
              </a:ext>
            </a:extLst>
          </p:cNvPr>
          <p:cNvGrpSpPr/>
          <p:nvPr/>
        </p:nvGrpSpPr>
        <p:grpSpPr>
          <a:xfrm>
            <a:off x="0" y="-1"/>
            <a:ext cx="4618652" cy="1268413"/>
            <a:chOff x="0" y="-1"/>
            <a:chExt cx="4618652" cy="126841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95CC3A-CEBF-7930-860A-27A2FE0F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0B120C6-1B0E-720B-94C4-CD0A5EAF4772}"/>
                </a:ext>
              </a:extLst>
            </p:cNvPr>
            <p:cNvCxnSpPr/>
            <p:nvPr/>
          </p:nvCxnSpPr>
          <p:spPr>
            <a:xfrm>
              <a:off x="4444785" y="490208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133A13-C968-5096-8DB9-3A0BB2AF3959}"/>
                </a:ext>
              </a:extLst>
            </p:cNvPr>
            <p:cNvSpPr txBox="1"/>
            <p:nvPr/>
          </p:nvSpPr>
          <p:spPr>
            <a:xfrm>
              <a:off x="1323703" y="445433"/>
              <a:ext cx="3294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Hardware Design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9ADC6A-AD89-768C-CB4C-1C4C48D99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11935" y="1436847"/>
            <a:ext cx="4118482" cy="553998"/>
            <a:chOff x="733102" y="1556633"/>
            <a:chExt cx="4118482" cy="55399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860C8D-AA82-7C09-EE68-EC660A5AD955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ESP32 Minimal System Board</a:t>
              </a:r>
              <a:r>
                <a:rPr lang="en-US" altLang="zh-CN" sz="2000" b="0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BA0601-6674-62BF-A1DD-C66260B9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911935" y="2254176"/>
            <a:ext cx="4313208" cy="330614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92737" y="1436847"/>
            <a:ext cx="4118482" cy="553998"/>
            <a:chOff x="733102" y="1556633"/>
            <a:chExt cx="4118482" cy="55399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860C8D-AA82-7C09-EE68-EC660A5AD955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Attitude sensor MPU6050</a:t>
              </a:r>
              <a:r>
                <a:rPr lang="en-US" altLang="zh-CN" sz="2000" b="0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45BA0601-6674-62BF-A1DD-C66260B9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006" y="2393413"/>
            <a:ext cx="4131213" cy="30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AF38-3181-1D13-B9B7-39F46DC1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B70738-A406-8066-754D-A390200F156D}"/>
              </a:ext>
            </a:extLst>
          </p:cNvPr>
          <p:cNvGrpSpPr/>
          <p:nvPr/>
        </p:nvGrpSpPr>
        <p:grpSpPr>
          <a:xfrm>
            <a:off x="0" y="-1"/>
            <a:ext cx="4618652" cy="1268413"/>
            <a:chOff x="0" y="-1"/>
            <a:chExt cx="4618652" cy="126841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95CC3A-CEBF-7930-860A-27A2FE0F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0B120C6-1B0E-720B-94C4-CD0A5EAF4772}"/>
                </a:ext>
              </a:extLst>
            </p:cNvPr>
            <p:cNvCxnSpPr/>
            <p:nvPr/>
          </p:nvCxnSpPr>
          <p:spPr>
            <a:xfrm>
              <a:off x="4444785" y="490208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133A13-C968-5096-8DB9-3A0BB2AF3959}"/>
                </a:ext>
              </a:extLst>
            </p:cNvPr>
            <p:cNvSpPr txBox="1"/>
            <p:nvPr/>
          </p:nvSpPr>
          <p:spPr>
            <a:xfrm>
              <a:off x="1323703" y="445433"/>
              <a:ext cx="32949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Hardware Design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9ADC6A-AD89-768C-CB4C-1C4C48D99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11935" y="1436847"/>
            <a:ext cx="4118482" cy="553998"/>
            <a:chOff x="733102" y="1556633"/>
            <a:chExt cx="4118482" cy="55399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860C8D-AA82-7C09-EE68-EC660A5AD955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Motor Driver Module</a:t>
              </a:r>
              <a:r>
                <a:rPr lang="en-US" altLang="zh-CN" sz="2000" b="0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BA0601-6674-62BF-A1DD-C66260B9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92737" y="1436847"/>
            <a:ext cx="4118482" cy="553998"/>
            <a:chOff x="733102" y="1556633"/>
            <a:chExt cx="4118482" cy="55399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860C8D-AA82-7C09-EE68-EC660A5AD955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Ultrasonic Wave Module</a:t>
              </a:r>
              <a:r>
                <a:rPr lang="en-US" altLang="zh-CN" sz="2000" b="0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45BA0601-6674-62BF-A1DD-C66260B99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pic>
        <p:nvPicPr>
          <p:cNvPr id="19" name="图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911935" y="2348319"/>
            <a:ext cx="4191910" cy="3212726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6"/>
          <a:stretch>
            <a:fillRect/>
          </a:stretch>
        </p:blipFill>
        <p:spPr>
          <a:xfrm>
            <a:off x="7264578" y="2902818"/>
            <a:ext cx="1851430" cy="21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0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77D1-64F0-B64E-24DA-B0A32BBA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7CD580DD-D884-3815-F0F6-C1E6C9B95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C011A3-E1B1-8D21-23B7-E4B9F8971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0" y="-1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C239690-8A8F-E88A-4E52-077900B39102}"/>
              </a:ext>
            </a:extLst>
          </p:cNvPr>
          <p:cNvSpPr txBox="1"/>
          <p:nvPr/>
        </p:nvSpPr>
        <p:spPr>
          <a:xfrm>
            <a:off x="6096000" y="3489404"/>
            <a:ext cx="360701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black"/>
                </a:solidFill>
              </a:rPr>
              <a:t>Software design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E08468F-FE07-4917-8198-67728989BEAC}"/>
              </a:ext>
            </a:extLst>
          </p:cNvPr>
          <p:cNvCxnSpPr>
            <a:cxnSpLocks/>
          </p:cNvCxnSpPr>
          <p:nvPr/>
        </p:nvCxnSpPr>
        <p:spPr>
          <a:xfrm>
            <a:off x="5981700" y="2846169"/>
            <a:ext cx="0" cy="1351121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BCE6038-36CC-2819-B57F-2BB3EDB4730B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PART04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44F87D3-A415-CBE2-06A0-0C0FE333C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0C266C-3CFF-738E-4414-CF69DFE6C0BF}"/>
              </a:ext>
            </a:extLst>
          </p:cNvPr>
          <p:cNvSpPr txBox="1"/>
          <p:nvPr/>
        </p:nvSpPr>
        <p:spPr>
          <a:xfrm>
            <a:off x="9474741" y="6050604"/>
            <a:ext cx="25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Ju </a:t>
            </a:r>
            <a:r>
              <a:rPr lang="en-US" altLang="zh-CN" dirty="0" err="1"/>
              <a:t>Jialin</a:t>
            </a:r>
            <a:r>
              <a:rPr lang="en-US" altLang="zh-CN" dirty="0"/>
              <a:t>(G2305559A)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95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AF38-3181-1D13-B9B7-39F46DC1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B70738-A406-8066-754D-A390200F156D}"/>
              </a:ext>
            </a:extLst>
          </p:cNvPr>
          <p:cNvGrpSpPr/>
          <p:nvPr/>
        </p:nvGrpSpPr>
        <p:grpSpPr>
          <a:xfrm>
            <a:off x="0" y="-1"/>
            <a:ext cx="4507528" cy="1268413"/>
            <a:chOff x="0" y="-1"/>
            <a:chExt cx="4507528" cy="126841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95CC3A-CEBF-7930-860A-27A2FE0F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133A13-C968-5096-8DB9-3A0BB2AF3959}"/>
                </a:ext>
              </a:extLst>
            </p:cNvPr>
            <p:cNvSpPr txBox="1"/>
            <p:nvPr/>
          </p:nvSpPr>
          <p:spPr>
            <a:xfrm>
              <a:off x="1348523" y="513542"/>
              <a:ext cx="31590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Operating system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9ADC6A-AD89-768C-CB4C-1C4C48D99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pic>
        <p:nvPicPr>
          <p:cNvPr id="1026" name="Picture 2" descr="Reasons to Select FreeRTOS for IOT | IOT with FreeRTOS">
            <a:extLst>
              <a:ext uri="{FF2B5EF4-FFF2-40B4-BE49-F238E27FC236}">
                <a16:creationId xmlns:a16="http://schemas.microsoft.com/office/drawing/2014/main" id="{BF577D59-F259-DFD9-5385-0DF85CF7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24" y="3712695"/>
            <a:ext cx="4000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367F8E-0B05-FE11-F70C-13ECA172571F}"/>
              </a:ext>
            </a:extLst>
          </p:cNvPr>
          <p:cNvSpPr txBox="1"/>
          <p:nvPr/>
        </p:nvSpPr>
        <p:spPr>
          <a:xfrm>
            <a:off x="1161239" y="1840052"/>
            <a:ext cx="4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create multiple tasks </a:t>
            </a:r>
          </a:p>
          <a:p>
            <a:pPr algn="ctr"/>
            <a:r>
              <a:rPr lang="en-US" altLang="zh-CN" sz="2800" dirty="0"/>
              <a:t>assign priorities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113D61-03E8-1D4F-E1A5-1F34E02D4A50}"/>
              </a:ext>
            </a:extLst>
          </p:cNvPr>
          <p:cNvSpPr txBox="1"/>
          <p:nvPr/>
        </p:nvSpPr>
        <p:spPr>
          <a:xfrm>
            <a:off x="1487185" y="4362856"/>
            <a:ext cx="400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Allocate resources efficiently Integrate new features easily</a:t>
            </a:r>
            <a:endParaRPr lang="zh-CN" altLang="en-US" sz="2400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BB75C9B-DD45-1B24-DCAB-CC2443C90067}"/>
              </a:ext>
            </a:extLst>
          </p:cNvPr>
          <p:cNvSpPr/>
          <p:nvPr/>
        </p:nvSpPr>
        <p:spPr>
          <a:xfrm>
            <a:off x="2928026" y="2879387"/>
            <a:ext cx="559408" cy="1483469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A475FA8-5DF4-537E-6021-AB61BA1B035E}"/>
              </a:ext>
            </a:extLst>
          </p:cNvPr>
          <p:cNvSpPr/>
          <p:nvPr/>
        </p:nvSpPr>
        <p:spPr>
          <a:xfrm>
            <a:off x="5252408" y="2030760"/>
            <a:ext cx="1958909" cy="48638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3A78D3-D015-BE2A-D930-8217FCCBF717}"/>
              </a:ext>
            </a:extLst>
          </p:cNvPr>
          <p:cNvSpPr txBox="1"/>
          <p:nvPr/>
        </p:nvSpPr>
        <p:spPr>
          <a:xfrm>
            <a:off x="7346087" y="1699500"/>
            <a:ext cx="4620472" cy="123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alance control task         (highest priority)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OLED display task             (lowest priority)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Obstacle avoidance task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7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A21F-1D3D-CDAC-822A-143FF898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A9E74F-D143-F8BF-E57D-755C78BBB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AC18FE4-C8FD-DD14-538F-9B63604CE15B}"/>
              </a:ext>
            </a:extLst>
          </p:cNvPr>
          <p:cNvGrpSpPr/>
          <p:nvPr/>
        </p:nvGrpSpPr>
        <p:grpSpPr>
          <a:xfrm>
            <a:off x="0" y="-1"/>
            <a:ext cx="8944975" cy="1268413"/>
            <a:chOff x="0" y="-1"/>
            <a:chExt cx="8944975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871D53-DD22-5645-9183-AEA51CCE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B87509E-14A0-DD3C-95AC-38C05700BE5C}"/>
                </a:ext>
              </a:extLst>
            </p:cNvPr>
            <p:cNvCxnSpPr/>
            <p:nvPr/>
          </p:nvCxnSpPr>
          <p:spPr>
            <a:xfrm>
              <a:off x="8944975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4B75BA5-8C2C-1A3E-4C97-CEC24A098528}"/>
                </a:ext>
              </a:extLst>
            </p:cNvPr>
            <p:cNvSpPr txBox="1"/>
            <p:nvPr/>
          </p:nvSpPr>
          <p:spPr>
            <a:xfrm>
              <a:off x="1220797" y="463259"/>
              <a:ext cx="3337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Calculate tilt angle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2860C8D-AA82-7C09-EE68-EC660A5AD955}"/>
              </a:ext>
            </a:extLst>
          </p:cNvPr>
          <p:cNvSpPr txBox="1"/>
          <p:nvPr/>
        </p:nvSpPr>
        <p:spPr>
          <a:xfrm>
            <a:off x="911841" y="1556633"/>
            <a:ext cx="7561201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i="0" dirty="0">
                <a:solidFill>
                  <a:srgbClr val="0D0D0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MPU6050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5BA0601-6674-62BF-A1DD-C66260B99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2" y="1745672"/>
            <a:ext cx="178740" cy="219988"/>
          </a:xfrm>
          <a:prstGeom prst="rect">
            <a:avLst/>
          </a:prstGeom>
          <a:solidFill>
            <a:srgbClr val="EE464C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3CE223-502D-FA97-5489-97313B6BC859}"/>
              </a:ext>
            </a:extLst>
          </p:cNvPr>
          <p:cNvGrpSpPr/>
          <p:nvPr/>
        </p:nvGrpSpPr>
        <p:grpSpPr>
          <a:xfrm>
            <a:off x="733101" y="3923383"/>
            <a:ext cx="7739941" cy="499624"/>
            <a:chOff x="733101" y="4717486"/>
            <a:chExt cx="7739941" cy="49962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32128A-0DF6-F3F2-A962-70BB480578B9}"/>
                </a:ext>
              </a:extLst>
            </p:cNvPr>
            <p:cNvSpPr txBox="1"/>
            <p:nvPr/>
          </p:nvSpPr>
          <p:spPr>
            <a:xfrm>
              <a:off x="911841" y="4717486"/>
              <a:ext cx="7561201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="1" i="0" dirty="0">
                  <a:solidFill>
                    <a:srgbClr val="0D0D0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Kalman filter: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A4017F3E-A1DA-FEAA-60EF-E2A45BC5F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1" y="4889687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BA8F07F-7D98-05F8-B7AF-E3BEF68E5C0F}"/>
              </a:ext>
            </a:extLst>
          </p:cNvPr>
          <p:cNvSpPr txBox="1"/>
          <p:nvPr/>
        </p:nvSpPr>
        <p:spPr>
          <a:xfrm>
            <a:off x="733101" y="2344357"/>
            <a:ext cx="308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3-axis accelerometer</a:t>
            </a: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3-axis gyroscope</a:t>
            </a:r>
            <a:endParaRPr lang="zh-CN" altLang="en-US" sz="2400" dirty="0"/>
          </a:p>
        </p:txBody>
      </p:sp>
      <p:pic>
        <p:nvPicPr>
          <p:cNvPr id="2050" name="Picture 2" descr="MPU6050 Accelerometer and Gyroscope with Arduino Uno - ProteShea">
            <a:extLst>
              <a:ext uri="{FF2B5EF4-FFF2-40B4-BE49-F238E27FC236}">
                <a16:creationId xmlns:a16="http://schemas.microsoft.com/office/drawing/2014/main" id="{07DBF5A9-052C-0E4C-C857-ED0A30BB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42" y="1806445"/>
            <a:ext cx="3478609" cy="23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头: V 形 10">
            <a:extLst>
              <a:ext uri="{FF2B5EF4-FFF2-40B4-BE49-F238E27FC236}">
                <a16:creationId xmlns:a16="http://schemas.microsoft.com/office/drawing/2014/main" id="{A2A01BF5-A821-626E-B5EB-C9F75D21FCEB}"/>
              </a:ext>
            </a:extLst>
          </p:cNvPr>
          <p:cNvSpPr/>
          <p:nvPr/>
        </p:nvSpPr>
        <p:spPr>
          <a:xfrm>
            <a:off x="4105072" y="2344357"/>
            <a:ext cx="661481" cy="499624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B29F6886-F8D0-7350-4C43-3122C0D035BB}"/>
              </a:ext>
            </a:extLst>
          </p:cNvPr>
          <p:cNvSpPr/>
          <p:nvPr/>
        </p:nvSpPr>
        <p:spPr>
          <a:xfrm>
            <a:off x="4105072" y="3132081"/>
            <a:ext cx="661481" cy="499624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339B0D-7C48-51FF-D82D-F409DA6EC141}"/>
              </a:ext>
            </a:extLst>
          </p:cNvPr>
          <p:cNvSpPr txBox="1"/>
          <p:nvPr/>
        </p:nvSpPr>
        <p:spPr>
          <a:xfrm>
            <a:off x="5210586" y="2307041"/>
            <a:ext cx="461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等线" panose="02010600030101010101" pitchFamily="2" charset="-122"/>
                <a:cs typeface="Times New Roman" panose="02020603050405020304" pitchFamily="18" charset="0"/>
              </a:rPr>
              <a:t>in static or low-speed situations</a:t>
            </a:r>
            <a:endParaRPr lang="zh-CN" altLang="en-US" sz="24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64C68F-615E-4B16-7721-E8631221E11E}"/>
              </a:ext>
            </a:extLst>
          </p:cNvPr>
          <p:cNvSpPr txBox="1"/>
          <p:nvPr/>
        </p:nvSpPr>
        <p:spPr>
          <a:xfrm>
            <a:off x="5187468" y="3135659"/>
            <a:ext cx="4124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track rapid angular changes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E6B667-7BFB-511A-F5D5-8006A71CB5CA}"/>
              </a:ext>
            </a:extLst>
          </p:cNvPr>
          <p:cNvSpPr txBox="1"/>
          <p:nvPr/>
        </p:nvSpPr>
        <p:spPr>
          <a:xfrm>
            <a:off x="606642" y="4616369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Combine the strengths</a:t>
            </a:r>
          </a:p>
          <a:p>
            <a:endParaRPr lang="en-US" altLang="zh-CN" sz="2400" dirty="0"/>
          </a:p>
          <a:p>
            <a:r>
              <a:rPr lang="en-US" altLang="zh-CN" sz="2400" dirty="0"/>
              <a:t>Higher accuracy than complementary filter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052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76DCF-EE04-C785-9D3E-8C886199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282D42-E4CA-CC39-8456-C566FEFA4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146800E-971F-670C-4C6C-14370C28CE16}"/>
              </a:ext>
            </a:extLst>
          </p:cNvPr>
          <p:cNvGrpSpPr/>
          <p:nvPr/>
        </p:nvGrpSpPr>
        <p:grpSpPr>
          <a:xfrm>
            <a:off x="0" y="0"/>
            <a:ext cx="6911123" cy="1268413"/>
            <a:chOff x="-741098" y="-1"/>
            <a:chExt cx="6911123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38ADCC-BB47-5499-D59F-CC65796D7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6A1DC5D-9C6F-BFD6-9901-A49A391EFAD7}"/>
                </a:ext>
              </a:extLst>
            </p:cNvPr>
            <p:cNvCxnSpPr/>
            <p:nvPr/>
          </p:nvCxnSpPr>
          <p:spPr>
            <a:xfrm>
              <a:off x="6170025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114480D-7072-B5FF-1BC8-49B8B9835623}"/>
                </a:ext>
              </a:extLst>
            </p:cNvPr>
            <p:cNvSpPr txBox="1"/>
            <p:nvPr/>
          </p:nvSpPr>
          <p:spPr>
            <a:xfrm>
              <a:off x="-741098" y="440872"/>
              <a:ext cx="69111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BLE communication and remote control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F014CC0-FC33-5014-9804-750C3FFBEC8D}"/>
              </a:ext>
            </a:extLst>
          </p:cNvPr>
          <p:cNvSpPr/>
          <p:nvPr/>
        </p:nvSpPr>
        <p:spPr>
          <a:xfrm>
            <a:off x="6656395" y="1700791"/>
            <a:ext cx="378648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ESP32——server</a:t>
            </a:r>
          </a:p>
          <a:p>
            <a:pPr algn="just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Mobile </a:t>
            </a:r>
            <a:r>
              <a:rPr lang="en-US" altLang="zh-C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phone——Client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图片 7" descr="图表, 瀑布图&#10;&#10;描述已自动生成">
            <a:extLst>
              <a:ext uri="{FF2B5EF4-FFF2-40B4-BE49-F238E27FC236}">
                <a16:creationId xmlns:a16="http://schemas.microsoft.com/office/drawing/2014/main" id="{3D2DD420-5CE0-29E8-4521-B77EB5B732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/>
          <a:stretch/>
        </p:blipFill>
        <p:spPr bwMode="auto">
          <a:xfrm>
            <a:off x="2087296" y="1797315"/>
            <a:ext cx="2219325" cy="4420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219432-7060-B54B-6740-CE356DF62C00}"/>
              </a:ext>
            </a:extLst>
          </p:cNvPr>
          <p:cNvSpPr txBox="1"/>
          <p:nvPr/>
        </p:nvSpPr>
        <p:spPr>
          <a:xfrm>
            <a:off x="6656395" y="4046615"/>
            <a:ext cx="378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MIT APP inventor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16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777E-DD5F-5568-FFF0-0CB6B0FD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56AF07-13FB-FE4E-EB1D-E9DE5310E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F93EE66-ADB5-0173-825D-210248805A1C}"/>
              </a:ext>
            </a:extLst>
          </p:cNvPr>
          <p:cNvGrpSpPr/>
          <p:nvPr/>
        </p:nvGrpSpPr>
        <p:grpSpPr>
          <a:xfrm>
            <a:off x="0" y="-1"/>
            <a:ext cx="7729950" cy="1268413"/>
            <a:chOff x="0" y="-1"/>
            <a:chExt cx="7729950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7C7CFD-37B3-CBE4-98A2-7C108FAF1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AA68763-7F5F-FC0B-DE39-366B8778EBF2}"/>
                </a:ext>
              </a:extLst>
            </p:cNvPr>
            <p:cNvCxnSpPr/>
            <p:nvPr/>
          </p:nvCxnSpPr>
          <p:spPr>
            <a:xfrm>
              <a:off x="7729950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AA277F-9597-6CEE-AA17-0F36FECCEE0D}"/>
                </a:ext>
              </a:extLst>
            </p:cNvPr>
            <p:cNvSpPr txBox="1"/>
            <p:nvPr/>
          </p:nvSpPr>
          <p:spPr>
            <a:xfrm>
              <a:off x="1121034" y="433160"/>
              <a:ext cx="36179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Balance control task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DCDBEAF-E57F-4AB4-5D43-56D536BBC8C1}"/>
              </a:ext>
            </a:extLst>
          </p:cNvPr>
          <p:cNvGrpSpPr/>
          <p:nvPr/>
        </p:nvGrpSpPr>
        <p:grpSpPr>
          <a:xfrm>
            <a:off x="3242310" y="742950"/>
            <a:ext cx="5707380" cy="5372100"/>
            <a:chOff x="-80010" y="0"/>
            <a:chExt cx="5707380" cy="537210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A1B3287-ACC3-1619-F9DE-D43046FB1C40}"/>
                </a:ext>
              </a:extLst>
            </p:cNvPr>
            <p:cNvSpPr/>
            <p:nvPr/>
          </p:nvSpPr>
          <p:spPr>
            <a:xfrm>
              <a:off x="320040" y="4312920"/>
              <a:ext cx="1436370" cy="708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11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Check if the tilt angle is within(-3,3)</a:t>
              </a:r>
              <a:endParaRPr lang="zh-CN" sz="11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D9DCD46F-04F4-3FA1-0D67-B907E748804F}"/>
                </a:ext>
              </a:extLst>
            </p:cNvPr>
            <p:cNvGrpSpPr/>
            <p:nvPr/>
          </p:nvGrpSpPr>
          <p:grpSpPr>
            <a:xfrm>
              <a:off x="-80010" y="0"/>
              <a:ext cx="5707380" cy="5372100"/>
              <a:chOff x="-80010" y="0"/>
              <a:chExt cx="5707380" cy="537210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90B40315-A55A-93D4-78B5-93D412DD1403}"/>
                  </a:ext>
                </a:extLst>
              </p:cNvPr>
              <p:cNvSpPr/>
              <p:nvPr/>
            </p:nvSpPr>
            <p:spPr>
              <a:xfrm>
                <a:off x="381000" y="1981200"/>
                <a:ext cx="1348740" cy="327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System stop</a:t>
                </a:r>
                <a:endParaRPr lang="zh-CN" sz="11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箭头: 直角上 54">
                <a:extLst>
                  <a:ext uri="{FF2B5EF4-FFF2-40B4-BE49-F238E27FC236}">
                    <a16:creationId xmlns:a16="http://schemas.microsoft.com/office/drawing/2014/main" id="{F351B0C5-156B-BE43-6670-C21C3C435F1A}"/>
                  </a:ext>
                </a:extLst>
              </p:cNvPr>
              <p:cNvSpPr/>
              <p:nvPr/>
            </p:nvSpPr>
            <p:spPr>
              <a:xfrm rot="10800000">
                <a:off x="910590" y="716280"/>
                <a:ext cx="2125980" cy="1257300"/>
              </a:xfrm>
              <a:prstGeom prst="bentUpArrow">
                <a:avLst>
                  <a:gd name="adj1" fmla="val 5148"/>
                  <a:gd name="adj2" fmla="val 9765"/>
                  <a:gd name="adj3" fmla="val 14724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6" name="文本框 7">
                <a:extLst>
                  <a:ext uri="{FF2B5EF4-FFF2-40B4-BE49-F238E27FC236}">
                    <a16:creationId xmlns:a16="http://schemas.microsoft.com/office/drawing/2014/main" id="{D51B3035-BBA4-D3FE-64BE-07671C3D420C}"/>
                  </a:ext>
                </a:extLst>
              </p:cNvPr>
              <p:cNvSpPr txBox="1"/>
              <p:nvPr/>
            </p:nvSpPr>
            <p:spPr>
              <a:xfrm>
                <a:off x="2689860" y="838200"/>
                <a:ext cx="396240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No</a:t>
                </a:r>
                <a:endParaRPr lang="zh-CN" sz="11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7">
                <a:extLst>
                  <a:ext uri="{FF2B5EF4-FFF2-40B4-BE49-F238E27FC236}">
                    <a16:creationId xmlns:a16="http://schemas.microsoft.com/office/drawing/2014/main" id="{2681943D-7FD9-74DF-AB17-421D6045391A}"/>
                  </a:ext>
                </a:extLst>
              </p:cNvPr>
              <p:cNvSpPr txBox="1"/>
              <p:nvPr/>
            </p:nvSpPr>
            <p:spPr>
              <a:xfrm>
                <a:off x="2682240" y="1767840"/>
                <a:ext cx="396240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Yes</a:t>
                </a:r>
                <a:endParaRPr lang="zh-CN" sz="11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0ABB518-F2C1-5EE3-FE1C-24021F93C316}"/>
                  </a:ext>
                </a:extLst>
              </p:cNvPr>
              <p:cNvSpPr/>
              <p:nvPr/>
            </p:nvSpPr>
            <p:spPr>
              <a:xfrm>
                <a:off x="381000" y="2712720"/>
                <a:ext cx="1348740" cy="327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Reset parameters</a:t>
                </a:r>
                <a:endParaRPr lang="zh-CN" sz="110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9DA957A-2F57-6B67-B444-84CAB776E17C}"/>
                  </a:ext>
                </a:extLst>
              </p:cNvPr>
              <p:cNvSpPr/>
              <p:nvPr/>
            </p:nvSpPr>
            <p:spPr>
              <a:xfrm>
                <a:off x="370116" y="3502282"/>
                <a:ext cx="1348740" cy="3153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1100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Calculate tilt angle</a:t>
                </a:r>
                <a:endParaRPr lang="zh-CN" sz="11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sz="11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箭头: 下 59">
                <a:extLst>
                  <a:ext uri="{FF2B5EF4-FFF2-40B4-BE49-F238E27FC236}">
                    <a16:creationId xmlns:a16="http://schemas.microsoft.com/office/drawing/2014/main" id="{42334C58-F9D8-FC31-9783-3B9B1F467169}"/>
                  </a:ext>
                </a:extLst>
              </p:cNvPr>
              <p:cNvSpPr/>
              <p:nvPr/>
            </p:nvSpPr>
            <p:spPr>
              <a:xfrm>
                <a:off x="948690" y="2339340"/>
                <a:ext cx="148590" cy="3276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61" name="箭头: 下 60">
                <a:extLst>
                  <a:ext uri="{FF2B5EF4-FFF2-40B4-BE49-F238E27FC236}">
                    <a16:creationId xmlns:a16="http://schemas.microsoft.com/office/drawing/2014/main" id="{F87581DC-0D25-A19B-A25F-7DC46538D949}"/>
                  </a:ext>
                </a:extLst>
              </p:cNvPr>
              <p:cNvSpPr/>
              <p:nvPr/>
            </p:nvSpPr>
            <p:spPr>
              <a:xfrm>
                <a:off x="948690" y="3101340"/>
                <a:ext cx="148590" cy="3276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62" name="箭头: 下 61">
                <a:extLst>
                  <a:ext uri="{FF2B5EF4-FFF2-40B4-BE49-F238E27FC236}">
                    <a16:creationId xmlns:a16="http://schemas.microsoft.com/office/drawing/2014/main" id="{2299500C-22A8-7F1B-B1A0-4DED08EC799F}"/>
                  </a:ext>
                </a:extLst>
              </p:cNvPr>
              <p:cNvSpPr/>
              <p:nvPr/>
            </p:nvSpPr>
            <p:spPr>
              <a:xfrm>
                <a:off x="963930" y="3901440"/>
                <a:ext cx="148590" cy="3276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63" name="连接符: 肘形 62">
                <a:extLst>
                  <a:ext uri="{FF2B5EF4-FFF2-40B4-BE49-F238E27FC236}">
                    <a16:creationId xmlns:a16="http://schemas.microsoft.com/office/drawing/2014/main" id="{35A5C4E9-70CB-2A9B-3900-957F46174C69}"/>
                  </a:ext>
                </a:extLst>
              </p:cNvPr>
              <p:cNvCxnSpPr/>
              <p:nvPr/>
            </p:nvCxnSpPr>
            <p:spPr>
              <a:xfrm flipV="1">
                <a:off x="316230" y="419100"/>
                <a:ext cx="3608070" cy="4000500"/>
              </a:xfrm>
              <a:prstGeom prst="bentConnector3">
                <a:avLst>
                  <a:gd name="adj1" fmla="val -1189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本框 7">
                <a:extLst>
                  <a:ext uri="{FF2B5EF4-FFF2-40B4-BE49-F238E27FC236}">
                    <a16:creationId xmlns:a16="http://schemas.microsoft.com/office/drawing/2014/main" id="{2E757892-9642-6EAC-A431-057BFD6EAEF0}"/>
                  </a:ext>
                </a:extLst>
              </p:cNvPr>
              <p:cNvSpPr txBox="1"/>
              <p:nvPr/>
            </p:nvSpPr>
            <p:spPr>
              <a:xfrm>
                <a:off x="-80010" y="4061460"/>
                <a:ext cx="396240" cy="28194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Yes</a:t>
                </a:r>
                <a:endParaRPr lang="zh-CN" sz="11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连接符: 肘形 64">
                <a:extLst>
                  <a:ext uri="{FF2B5EF4-FFF2-40B4-BE49-F238E27FC236}">
                    <a16:creationId xmlns:a16="http://schemas.microsoft.com/office/drawing/2014/main" id="{63CE5ED3-5985-1B4C-19A4-7B98C9B88FF3}"/>
                  </a:ext>
                </a:extLst>
              </p:cNvPr>
              <p:cNvCxnSpPr/>
              <p:nvPr/>
            </p:nvCxnSpPr>
            <p:spPr>
              <a:xfrm flipH="1" flipV="1">
                <a:off x="1737360" y="2849880"/>
                <a:ext cx="30480" cy="1600200"/>
              </a:xfrm>
              <a:prstGeom prst="bentConnector3">
                <a:avLst>
                  <a:gd name="adj1" fmla="val -1975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本框 7">
                <a:extLst>
                  <a:ext uri="{FF2B5EF4-FFF2-40B4-BE49-F238E27FC236}">
                    <a16:creationId xmlns:a16="http://schemas.microsoft.com/office/drawing/2014/main" id="{B829058D-2ACE-BE7B-48EC-C7E83BB00623}"/>
                  </a:ext>
                </a:extLst>
              </p:cNvPr>
              <p:cNvSpPr txBox="1"/>
              <p:nvPr/>
            </p:nvSpPr>
            <p:spPr>
              <a:xfrm>
                <a:off x="1874520" y="4069080"/>
                <a:ext cx="396240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No</a:t>
                </a:r>
                <a:endParaRPr lang="zh-CN" sz="11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箭头: 左 66">
                <a:extLst>
                  <a:ext uri="{FF2B5EF4-FFF2-40B4-BE49-F238E27FC236}">
                    <a16:creationId xmlns:a16="http://schemas.microsoft.com/office/drawing/2014/main" id="{C0A33FC1-F499-0E7F-D57F-4D9C5C2137A8}"/>
                  </a:ext>
                </a:extLst>
              </p:cNvPr>
              <p:cNvSpPr/>
              <p:nvPr/>
            </p:nvSpPr>
            <p:spPr>
              <a:xfrm>
                <a:off x="1764030" y="2084070"/>
                <a:ext cx="1219200" cy="11811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E5732731-BFE1-F6EA-FE11-4029C0B28488}"/>
                  </a:ext>
                </a:extLst>
              </p:cNvPr>
              <p:cNvGrpSpPr/>
              <p:nvPr/>
            </p:nvGrpSpPr>
            <p:grpSpPr>
              <a:xfrm>
                <a:off x="2689860" y="0"/>
                <a:ext cx="2937510" cy="5372100"/>
                <a:chOff x="-502920" y="0"/>
                <a:chExt cx="2937510" cy="5372100"/>
              </a:xfrm>
            </p:grpSpPr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8530D9BC-1F9A-A03E-187D-61B3981B7C50}"/>
                    </a:ext>
                  </a:extLst>
                </p:cNvPr>
                <p:cNvSpPr/>
                <p:nvPr/>
              </p:nvSpPr>
              <p:spPr>
                <a:xfrm>
                  <a:off x="-502920" y="1333500"/>
                  <a:ext cx="2937510" cy="327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US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Update time interval and calculate tilt angle</a:t>
                  </a:r>
                  <a:endParaRPr lang="zh-CN" sz="110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7D8F78BC-E6D2-DCD9-BABD-AFEC6F50A863}"/>
                    </a:ext>
                  </a:extLst>
                </p:cNvPr>
                <p:cNvGrpSpPr/>
                <p:nvPr/>
              </p:nvGrpSpPr>
              <p:grpSpPr>
                <a:xfrm>
                  <a:off x="-156210" y="0"/>
                  <a:ext cx="2217420" cy="5372100"/>
                  <a:chOff x="-163830" y="0"/>
                  <a:chExt cx="2217420" cy="5372100"/>
                </a:xfrm>
              </p:grpSpPr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FC364550-9F0D-3F5E-FFD1-D325CF437A87}"/>
                      </a:ext>
                    </a:extLst>
                  </p:cNvPr>
                  <p:cNvSpPr/>
                  <p:nvPr/>
                </p:nvSpPr>
                <p:spPr>
                  <a:xfrm>
                    <a:off x="53340" y="617220"/>
                    <a:ext cx="164211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If the system is running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90C98F94-7DCB-B995-2732-968C78302F11}"/>
                      </a:ext>
                    </a:extLst>
                  </p:cNvPr>
                  <p:cNvSpPr/>
                  <p:nvPr/>
                </p:nvSpPr>
                <p:spPr>
                  <a:xfrm>
                    <a:off x="-163830" y="2026920"/>
                    <a:ext cx="206883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Check if the tilt angle is too big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文本框 7">
                    <a:extLst>
                      <a:ext uri="{FF2B5EF4-FFF2-40B4-BE49-F238E27FC236}">
                        <a16:creationId xmlns:a16="http://schemas.microsoft.com/office/drawing/2014/main" id="{5303C808-4032-9877-2501-6664D2BDECB4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80" y="982980"/>
                    <a:ext cx="396240" cy="30480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Yes</a:t>
                    </a:r>
                    <a:endParaRPr lang="zh-CN" sz="1100" kern="10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1BF0ADD6-5D3F-E54F-FE0C-DB586DD7CA4B}"/>
                      </a:ext>
                    </a:extLst>
                  </p:cNvPr>
                  <p:cNvSpPr/>
                  <p:nvPr/>
                </p:nvSpPr>
                <p:spPr>
                  <a:xfrm>
                    <a:off x="15240" y="2781300"/>
                    <a:ext cx="181356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Calculate motor speed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B6346236-C985-3BBD-2122-0C9D19919DE8}"/>
                      </a:ext>
                    </a:extLst>
                  </p:cNvPr>
                  <p:cNvSpPr/>
                  <p:nvPr/>
                </p:nvSpPr>
                <p:spPr>
                  <a:xfrm>
                    <a:off x="0" y="3528060"/>
                    <a:ext cx="181356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PID controller output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EF89E4B3-B4AB-19ED-DAC2-E5BE80A55729}"/>
                      </a:ext>
                    </a:extLst>
                  </p:cNvPr>
                  <p:cNvSpPr/>
                  <p:nvPr/>
                </p:nvSpPr>
                <p:spPr>
                  <a:xfrm>
                    <a:off x="30480" y="4274820"/>
                    <a:ext cx="202311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Check if the speed is too high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0D0DCE15-38BB-BECC-65AF-F203FAA334A1}"/>
                      </a:ext>
                    </a:extLst>
                  </p:cNvPr>
                  <p:cNvSpPr/>
                  <p:nvPr/>
                </p:nvSpPr>
                <p:spPr>
                  <a:xfrm>
                    <a:off x="22860" y="5044440"/>
                    <a:ext cx="1813560" cy="32766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Calculate the PWM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28FC9411-BF8B-93A1-9367-A89002E53967}"/>
                      </a:ext>
                    </a:extLst>
                  </p:cNvPr>
                  <p:cNvSpPr/>
                  <p:nvPr/>
                </p:nvSpPr>
                <p:spPr>
                  <a:xfrm>
                    <a:off x="403860" y="0"/>
                    <a:ext cx="982980" cy="32004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Start</a:t>
                    </a:r>
                    <a:endParaRPr lang="zh-CN" sz="110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" name="箭头: 下 80">
                    <a:extLst>
                      <a:ext uri="{FF2B5EF4-FFF2-40B4-BE49-F238E27FC236}">
                        <a16:creationId xmlns:a16="http://schemas.microsoft.com/office/drawing/2014/main" id="{1EC777F7-8BCF-C8D4-9924-0F44F174C25A}"/>
                      </a:ext>
                    </a:extLst>
                  </p:cNvPr>
                  <p:cNvSpPr/>
                  <p:nvPr/>
                </p:nvSpPr>
                <p:spPr>
                  <a:xfrm>
                    <a:off x="826770" y="99822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箭头: 下 81">
                    <a:extLst>
                      <a:ext uri="{FF2B5EF4-FFF2-40B4-BE49-F238E27FC236}">
                        <a16:creationId xmlns:a16="http://schemas.microsoft.com/office/drawing/2014/main" id="{88029F93-867B-620E-BD33-9AD0206E206E}"/>
                      </a:ext>
                    </a:extLst>
                  </p:cNvPr>
                  <p:cNvSpPr/>
                  <p:nvPr/>
                </p:nvSpPr>
                <p:spPr>
                  <a:xfrm>
                    <a:off x="826770" y="169164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箭头: 下 82">
                    <a:extLst>
                      <a:ext uri="{FF2B5EF4-FFF2-40B4-BE49-F238E27FC236}">
                        <a16:creationId xmlns:a16="http://schemas.microsoft.com/office/drawing/2014/main" id="{EF82CB63-DC0A-F306-D704-124A80C73B5F}"/>
                      </a:ext>
                    </a:extLst>
                  </p:cNvPr>
                  <p:cNvSpPr/>
                  <p:nvPr/>
                </p:nvSpPr>
                <p:spPr>
                  <a:xfrm>
                    <a:off x="849630" y="240792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箭头: 下 83">
                    <a:extLst>
                      <a:ext uri="{FF2B5EF4-FFF2-40B4-BE49-F238E27FC236}">
                        <a16:creationId xmlns:a16="http://schemas.microsoft.com/office/drawing/2014/main" id="{000E9874-30B2-F6AE-CF9F-839B55C4973C}"/>
                      </a:ext>
                    </a:extLst>
                  </p:cNvPr>
                  <p:cNvSpPr/>
                  <p:nvPr/>
                </p:nvSpPr>
                <p:spPr>
                  <a:xfrm>
                    <a:off x="849630" y="314706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箭头: 下 84">
                    <a:extLst>
                      <a:ext uri="{FF2B5EF4-FFF2-40B4-BE49-F238E27FC236}">
                        <a16:creationId xmlns:a16="http://schemas.microsoft.com/office/drawing/2014/main" id="{09AAB994-8E17-4590-A209-851C4612C549}"/>
                      </a:ext>
                    </a:extLst>
                  </p:cNvPr>
                  <p:cNvSpPr/>
                  <p:nvPr/>
                </p:nvSpPr>
                <p:spPr>
                  <a:xfrm>
                    <a:off x="842010" y="390144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箭头: 下 85">
                    <a:extLst>
                      <a:ext uri="{FF2B5EF4-FFF2-40B4-BE49-F238E27FC236}">
                        <a16:creationId xmlns:a16="http://schemas.microsoft.com/office/drawing/2014/main" id="{8D9F4E0E-8B88-AED5-5EB1-45D835B803EF}"/>
                      </a:ext>
                    </a:extLst>
                  </p:cNvPr>
                  <p:cNvSpPr/>
                  <p:nvPr/>
                </p:nvSpPr>
                <p:spPr>
                  <a:xfrm>
                    <a:off x="834390" y="4655820"/>
                    <a:ext cx="148590" cy="32766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箭头: 下 86">
                    <a:extLst>
                      <a:ext uri="{FF2B5EF4-FFF2-40B4-BE49-F238E27FC236}">
                        <a16:creationId xmlns:a16="http://schemas.microsoft.com/office/drawing/2014/main" id="{4671C11E-F932-1BAB-FBFB-AD1E39142B41}"/>
                      </a:ext>
                    </a:extLst>
                  </p:cNvPr>
                  <p:cNvSpPr/>
                  <p:nvPr/>
                </p:nvSpPr>
                <p:spPr>
                  <a:xfrm>
                    <a:off x="819150" y="342900"/>
                    <a:ext cx="133350" cy="27432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文本框 7">
                    <a:extLst>
                      <a:ext uri="{FF2B5EF4-FFF2-40B4-BE49-F238E27FC236}">
                        <a16:creationId xmlns:a16="http://schemas.microsoft.com/office/drawing/2014/main" id="{F51A40C5-37D5-07C2-B1B0-8DEFADC5CB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280" y="4610100"/>
                    <a:ext cx="396240" cy="30480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No</a:t>
                    </a:r>
                    <a:endParaRPr lang="zh-CN" sz="1100" kern="10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69" name="连接符: 肘形 68">
                <a:extLst>
                  <a:ext uri="{FF2B5EF4-FFF2-40B4-BE49-F238E27FC236}">
                    <a16:creationId xmlns:a16="http://schemas.microsoft.com/office/drawing/2014/main" id="{07FF6C15-9597-CFB0-66ED-F2479F97BA2E}"/>
                  </a:ext>
                </a:extLst>
              </p:cNvPr>
              <p:cNvCxnSpPr/>
              <p:nvPr/>
            </p:nvCxnSpPr>
            <p:spPr>
              <a:xfrm flipH="1" flipV="1">
                <a:off x="2446020" y="2240280"/>
                <a:ext cx="800100" cy="2202180"/>
              </a:xfrm>
              <a:prstGeom prst="bentConnector3">
                <a:avLst>
                  <a:gd name="adj1" fmla="val 9952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7">
                <a:extLst>
                  <a:ext uri="{FF2B5EF4-FFF2-40B4-BE49-F238E27FC236}">
                    <a16:creationId xmlns:a16="http://schemas.microsoft.com/office/drawing/2014/main" id="{886618BC-0D29-7C84-C5D2-FAE6E8665EC6}"/>
                  </a:ext>
                </a:extLst>
              </p:cNvPr>
              <p:cNvSpPr txBox="1"/>
              <p:nvPr/>
            </p:nvSpPr>
            <p:spPr>
              <a:xfrm>
                <a:off x="2522220" y="4084320"/>
                <a:ext cx="396240" cy="3048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Yes</a:t>
                </a:r>
                <a:endParaRPr lang="zh-CN" sz="11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080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F87BA-94BD-49C3-64BF-8E3C900C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5C2D25DB-985B-3CF1-8C85-4686E0F1E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95B3FB-D4D3-DD91-454D-E0A6FA5FF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0" y="-1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E68CDD-8B9E-091A-A409-A69910EEEF03}"/>
              </a:ext>
            </a:extLst>
          </p:cNvPr>
          <p:cNvSpPr txBox="1"/>
          <p:nvPr/>
        </p:nvSpPr>
        <p:spPr>
          <a:xfrm>
            <a:off x="6096000" y="3489404"/>
            <a:ext cx="150925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black"/>
                </a:solidFill>
              </a:rPr>
              <a:t>Result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E4C41ED-01B2-1E76-5BEE-AF4FD8D87B64}"/>
              </a:ext>
            </a:extLst>
          </p:cNvPr>
          <p:cNvCxnSpPr>
            <a:cxnSpLocks/>
          </p:cNvCxnSpPr>
          <p:nvPr/>
        </p:nvCxnSpPr>
        <p:spPr>
          <a:xfrm>
            <a:off x="5981700" y="2970860"/>
            <a:ext cx="0" cy="1108221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0463608-3719-FF10-C7D9-718DB7FE678C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PART05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90D6129-588B-31FD-1EAC-93E540363A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C7714E-81F6-34E5-BB35-EFD3CF02CF5D}"/>
              </a:ext>
            </a:extLst>
          </p:cNvPr>
          <p:cNvSpPr txBox="1"/>
          <p:nvPr/>
        </p:nvSpPr>
        <p:spPr>
          <a:xfrm>
            <a:off x="9175920" y="6050604"/>
            <a:ext cx="28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Hou </a:t>
            </a:r>
            <a:r>
              <a:rPr lang="en-US" altLang="zh-CN" dirty="0" err="1"/>
              <a:t>Yabin</a:t>
            </a:r>
            <a:r>
              <a:rPr lang="en-US" altLang="zh-CN" dirty="0"/>
              <a:t>(G2404965A)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0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A5619D11-2F42-8612-6EE6-329F227AB388}"/>
              </a:ext>
            </a:extLst>
          </p:cNvPr>
          <p:cNvSpPr/>
          <p:nvPr/>
        </p:nvSpPr>
        <p:spPr>
          <a:xfrm rot="5840768">
            <a:off x="4913782" y="937908"/>
            <a:ext cx="4915043" cy="2643047"/>
          </a:xfrm>
          <a:custGeom>
            <a:avLst/>
            <a:gdLst>
              <a:gd name="connsiteX0" fmla="*/ 99515 w 4915043"/>
              <a:gd name="connsiteY0" fmla="*/ 771907 h 2643047"/>
              <a:gd name="connsiteX1" fmla="*/ 0 w 4915043"/>
              <a:gd name="connsiteY1" fmla="*/ 0 h 2643047"/>
              <a:gd name="connsiteX2" fmla="*/ 4649251 w 4915043"/>
              <a:gd name="connsiteY2" fmla="*/ 1804847 h 2643047"/>
              <a:gd name="connsiteX3" fmla="*/ 4915043 w 4915043"/>
              <a:gd name="connsiteY3" fmla="*/ 2643047 h 264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5043" h="2643047">
                <a:moveTo>
                  <a:pt x="99515" y="771907"/>
                </a:moveTo>
                <a:lnTo>
                  <a:pt x="0" y="0"/>
                </a:lnTo>
                <a:lnTo>
                  <a:pt x="4649251" y="1804847"/>
                </a:lnTo>
                <a:lnTo>
                  <a:pt x="4915043" y="2643047"/>
                </a:lnTo>
                <a:close/>
              </a:path>
            </a:pathLst>
          </a:custGeom>
          <a:gradFill>
            <a:gsLst>
              <a:gs pos="45000">
                <a:srgbClr val="FF5050"/>
              </a:gs>
              <a:gs pos="100000">
                <a:srgbClr val="FF5050">
                  <a:alpha val="19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Freeform: Shape 38">
            <a:extLst>
              <a:ext uri="{FF2B5EF4-FFF2-40B4-BE49-F238E27FC236}">
                <a16:creationId xmlns:a16="http://schemas.microsoft.com/office/drawing/2014/main" id="{98F054D0-372A-F5D6-0211-CEB04AE4C946}"/>
              </a:ext>
            </a:extLst>
          </p:cNvPr>
          <p:cNvSpPr/>
          <p:nvPr/>
        </p:nvSpPr>
        <p:spPr>
          <a:xfrm flipH="1">
            <a:off x="4767830" y="-1"/>
            <a:ext cx="7422980" cy="6858001"/>
          </a:xfrm>
          <a:custGeom>
            <a:avLst/>
            <a:gdLst>
              <a:gd name="connsiteX0" fmla="*/ 0 w 14845960"/>
              <a:gd name="connsiteY0" fmla="*/ 0 h 13716001"/>
              <a:gd name="connsiteX1" fmla="*/ 7459443 w 14845960"/>
              <a:gd name="connsiteY1" fmla="*/ 0 h 13716001"/>
              <a:gd name="connsiteX2" fmla="*/ 7460431 w 14845960"/>
              <a:gd name="connsiteY2" fmla="*/ 1829 h 13716001"/>
              <a:gd name="connsiteX3" fmla="*/ 12088563 w 14845960"/>
              <a:gd name="connsiteY3" fmla="*/ 8566744 h 13716001"/>
              <a:gd name="connsiteX4" fmla="*/ 12195289 w 14845960"/>
              <a:gd name="connsiteY4" fmla="*/ 8764252 h 13716001"/>
              <a:gd name="connsiteX5" fmla="*/ 12203557 w 14845960"/>
              <a:gd name="connsiteY5" fmla="*/ 8759844 h 13716001"/>
              <a:gd name="connsiteX6" fmla="*/ 12991817 w 14845960"/>
              <a:gd name="connsiteY6" fmla="*/ 10238324 h 13716001"/>
              <a:gd name="connsiteX7" fmla="*/ 13014847 w 14845960"/>
              <a:gd name="connsiteY7" fmla="*/ 10280944 h 13716001"/>
              <a:gd name="connsiteX8" fmla="*/ 14040180 w 14845960"/>
              <a:gd name="connsiteY8" fmla="*/ 12178445 h 13716001"/>
              <a:gd name="connsiteX9" fmla="*/ 14201348 w 14845960"/>
              <a:gd name="connsiteY9" fmla="*/ 12506948 h 13716001"/>
              <a:gd name="connsiteX10" fmla="*/ 14845960 w 14845960"/>
              <a:gd name="connsiteY10" fmla="*/ 13716000 h 13716001"/>
              <a:gd name="connsiteX11" fmla="*/ 11804072 w 14845960"/>
              <a:gd name="connsiteY11" fmla="*/ 13716000 h 13716001"/>
              <a:gd name="connsiteX12" fmla="*/ 11804072 w 14845960"/>
              <a:gd name="connsiteY12" fmla="*/ 13716001 h 13716001"/>
              <a:gd name="connsiteX13" fmla="*/ 2607178 w 14845960"/>
              <a:gd name="connsiteY13" fmla="*/ 13716001 h 13716001"/>
              <a:gd name="connsiteX14" fmla="*/ 2596120 w 14845960"/>
              <a:gd name="connsiteY14" fmla="*/ 13695537 h 13716001"/>
              <a:gd name="connsiteX15" fmla="*/ 88768 w 14845960"/>
              <a:gd name="connsiteY15" fmla="*/ 9055381 h 13716001"/>
              <a:gd name="connsiteX16" fmla="*/ 0 w 14845960"/>
              <a:gd name="connsiteY16" fmla="*/ 8891105 h 13716001"/>
              <a:gd name="connsiteX17" fmla="*/ 0 w 14845960"/>
              <a:gd name="connsiteY17" fmla="*/ 0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45960" h="13716001">
                <a:moveTo>
                  <a:pt x="0" y="0"/>
                </a:moveTo>
                <a:lnTo>
                  <a:pt x="7459443" y="0"/>
                </a:lnTo>
                <a:lnTo>
                  <a:pt x="7460431" y="1829"/>
                </a:lnTo>
                <a:cubicBezTo>
                  <a:pt x="8190093" y="1352157"/>
                  <a:pt x="9550854" y="3870408"/>
                  <a:pt x="12088563" y="8566744"/>
                </a:cubicBezTo>
                <a:lnTo>
                  <a:pt x="12195289" y="8764252"/>
                </a:lnTo>
                <a:lnTo>
                  <a:pt x="12203557" y="8759844"/>
                </a:lnTo>
                <a:lnTo>
                  <a:pt x="12991817" y="10238324"/>
                </a:lnTo>
                <a:lnTo>
                  <a:pt x="13014847" y="10280944"/>
                </a:lnTo>
                <a:cubicBezTo>
                  <a:pt x="13339838" y="10882377"/>
                  <a:pt x="13681336" y="11514360"/>
                  <a:pt x="14040180" y="12178445"/>
                </a:cubicBezTo>
                <a:lnTo>
                  <a:pt x="14201348" y="12506948"/>
                </a:lnTo>
                <a:lnTo>
                  <a:pt x="14845960" y="13716000"/>
                </a:lnTo>
                <a:lnTo>
                  <a:pt x="11804072" y="13716000"/>
                </a:lnTo>
                <a:lnTo>
                  <a:pt x="11804072" y="13716001"/>
                </a:lnTo>
                <a:lnTo>
                  <a:pt x="2607178" y="13716001"/>
                </a:lnTo>
                <a:lnTo>
                  <a:pt x="2596120" y="13695537"/>
                </a:lnTo>
                <a:cubicBezTo>
                  <a:pt x="1977289" y="12550316"/>
                  <a:pt x="1162243" y="11041976"/>
                  <a:pt x="88768" y="9055381"/>
                </a:cubicBezTo>
                <a:lnTo>
                  <a:pt x="0" y="889110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5050">
                  <a:lumMod val="89000"/>
                  <a:lumOff val="11000"/>
                </a:srgbClr>
              </a:gs>
              <a:gs pos="100000">
                <a:srgbClr val="FF505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图片占位符 11">
            <a:extLst>
              <a:ext uri="{FF2B5EF4-FFF2-40B4-BE49-F238E27FC236}">
                <a16:creationId xmlns:a16="http://schemas.microsoft.com/office/drawing/2014/main" id="{0F10DE1B-D961-5292-3DAF-5F37CB012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431738" y="-2"/>
            <a:ext cx="6760262" cy="6858001"/>
          </a:xfrm>
          <a:custGeom>
            <a:avLst/>
            <a:gdLst>
              <a:gd name="connsiteX0" fmla="*/ 0 w 13517883"/>
              <a:gd name="connsiteY0" fmla="*/ 0 h 13716001"/>
              <a:gd name="connsiteX1" fmla="*/ 6162171 w 13517883"/>
              <a:gd name="connsiteY1" fmla="*/ 0 h 13716001"/>
              <a:gd name="connsiteX2" fmla="*/ 13517883 w 13517883"/>
              <a:gd name="connsiteY2" fmla="*/ 13716001 h 13716001"/>
              <a:gd name="connsiteX3" fmla="*/ 3905088 w 13517883"/>
              <a:gd name="connsiteY3" fmla="*/ 13716001 h 13716001"/>
              <a:gd name="connsiteX4" fmla="*/ 0 w 13517883"/>
              <a:gd name="connsiteY4" fmla="*/ 6434290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7883" h="13716001">
                <a:moveTo>
                  <a:pt x="0" y="0"/>
                </a:moveTo>
                <a:lnTo>
                  <a:pt x="6162171" y="0"/>
                </a:lnTo>
                <a:lnTo>
                  <a:pt x="13517883" y="13716001"/>
                </a:lnTo>
                <a:lnTo>
                  <a:pt x="3905088" y="13716001"/>
                </a:lnTo>
                <a:lnTo>
                  <a:pt x="0" y="6434290"/>
                </a:lnTo>
                <a:close/>
              </a:path>
            </a:pathLst>
          </a:custGeom>
        </p:spPr>
      </p:pic>
      <p:grpSp>
        <p:nvGrpSpPr>
          <p:cNvPr id="76" name="组合 75">
            <a:extLst>
              <a:ext uri="{FF2B5EF4-FFF2-40B4-BE49-F238E27FC236}">
                <a16:creationId xmlns:a16="http://schemas.microsoft.com/office/drawing/2014/main" id="{729DFF03-0669-D44E-4DAB-D2690F67CFBE}"/>
              </a:ext>
            </a:extLst>
          </p:cNvPr>
          <p:cNvGrpSpPr/>
          <p:nvPr/>
        </p:nvGrpSpPr>
        <p:grpSpPr>
          <a:xfrm>
            <a:off x="921129" y="1289973"/>
            <a:ext cx="5924217" cy="830997"/>
            <a:chOff x="1001951" y="2151168"/>
            <a:chExt cx="5924217" cy="830997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DF1DF481-9C4C-A8DC-FD0F-98CBAF3E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1" y="2259432"/>
              <a:ext cx="725129" cy="498799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01</a:t>
              </a:r>
            </a:p>
          </p:txBody>
        </p:sp>
        <p:sp>
          <p:nvSpPr>
            <p:cNvPr id="78" name="TextBox 51">
              <a:extLst>
                <a:ext uri="{FF2B5EF4-FFF2-40B4-BE49-F238E27FC236}">
                  <a16:creationId xmlns:a16="http://schemas.microsoft.com/office/drawing/2014/main" id="{887F6ACE-FC89-6C48-D78E-2E8BD351C71C}"/>
                </a:ext>
              </a:extLst>
            </p:cNvPr>
            <p:cNvSpPr txBox="1"/>
            <p:nvPr/>
          </p:nvSpPr>
          <p:spPr>
            <a:xfrm>
              <a:off x="2094051" y="2151168"/>
              <a:ext cx="48321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1 Project Overview and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 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Team</a:t>
              </a:r>
              <a:r>
                <a:rPr lang="en-US" altLang="zh-CN" sz="2400" b="1" kern="0" noProof="0" dirty="0"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Member Roles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A51B48B-D584-C536-6826-437A9112CF89}"/>
              </a:ext>
            </a:extLst>
          </p:cNvPr>
          <p:cNvGrpSpPr/>
          <p:nvPr/>
        </p:nvGrpSpPr>
        <p:grpSpPr>
          <a:xfrm>
            <a:off x="1001951" y="514223"/>
            <a:ext cx="4263453" cy="769441"/>
            <a:chOff x="5078651" y="514223"/>
            <a:chExt cx="4263453" cy="769441"/>
          </a:xfrm>
        </p:grpSpPr>
        <p:sp>
          <p:nvSpPr>
            <p:cNvPr id="80" name="TextBox 21">
              <a:extLst>
                <a:ext uri="{FF2B5EF4-FFF2-40B4-BE49-F238E27FC236}">
                  <a16:creationId xmlns:a16="http://schemas.microsoft.com/office/drawing/2014/main" id="{57D96CCB-4D81-54A6-1276-80A0D00A6B02}"/>
                </a:ext>
              </a:extLst>
            </p:cNvPr>
            <p:cNvSpPr txBox="1"/>
            <p:nvPr/>
          </p:nvSpPr>
          <p:spPr>
            <a:xfrm>
              <a:off x="5078651" y="514223"/>
              <a:ext cx="2825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000">
                        <a:srgbClr val="FF5050">
                          <a:lumMod val="90000"/>
                          <a:lumOff val="10000"/>
                        </a:srgbClr>
                      </a:gs>
                      <a:gs pos="100000">
                        <a:srgbClr val="FF5050"/>
                      </a:gs>
                    </a:gsLst>
                    <a:lin ang="5400000" scaled="0"/>
                  </a:gradFill>
                  <a:effectLst>
                    <a:outerShdw blurRad="254000" dist="101600" dir="5400000" algn="ctr" rotWithShape="0">
                      <a:srgbClr val="D8D8D8">
                        <a:alpha val="23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</a:t>
              </a: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000">
                        <a:srgbClr val="FF5050">
                          <a:lumMod val="90000"/>
                          <a:lumOff val="10000"/>
                        </a:srgbClr>
                      </a:gs>
                      <a:gs pos="100000">
                        <a:srgbClr val="FF5050"/>
                      </a:gs>
                    </a:gsLst>
                    <a:lin ang="5400000" scaled="0"/>
                  </a:gradFill>
                  <a:effectLst>
                    <a:outerShdw blurRad="254000" dist="101600" dir="5400000" algn="ctr" rotWithShape="0">
                      <a:srgbClr val="D8D8D8">
                        <a:alpha val="23000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ontents</a:t>
              </a:r>
              <a:endParaRPr kumimoji="0" lang="id-ID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6000">
                      <a:srgbClr val="FF5050">
                        <a:lumMod val="90000"/>
                        <a:lumOff val="10000"/>
                      </a:srgbClr>
                    </a:gs>
                    <a:gs pos="100000">
                      <a:srgbClr val="FF5050"/>
                    </a:gs>
                  </a:gsLst>
                  <a:lin ang="5400000" scaled="0"/>
                </a:gradFill>
                <a:effectLst>
                  <a:outerShdw blurRad="254000" dist="101600" dir="5400000" algn="ctr" rotWithShape="0">
                    <a:srgbClr val="D8D8D8">
                      <a:alpha val="23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5E271D1-F8ED-7549-AA1C-08EFCA960B52}"/>
                </a:ext>
              </a:extLst>
            </p:cNvPr>
            <p:cNvCxnSpPr/>
            <p:nvPr/>
          </p:nvCxnSpPr>
          <p:spPr>
            <a:xfrm>
              <a:off x="5294616" y="1283664"/>
              <a:ext cx="4047488" cy="0"/>
            </a:xfrm>
            <a:prstGeom prst="line">
              <a:avLst/>
            </a:prstGeom>
            <a:noFill/>
            <a:ln w="6350" cap="flat" cmpd="sng" algn="ctr">
              <a:gradFill>
                <a:gsLst>
                  <a:gs pos="100000">
                    <a:srgbClr val="D8D8D8">
                      <a:lumMod val="5000"/>
                      <a:lumOff val="95000"/>
                    </a:srgbClr>
                  </a:gs>
                  <a:gs pos="0">
                    <a:srgbClr val="FF5050"/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DE40A78-D300-9AA3-BA0F-799D331DA022}"/>
              </a:ext>
            </a:extLst>
          </p:cNvPr>
          <p:cNvGrpSpPr/>
          <p:nvPr/>
        </p:nvGrpSpPr>
        <p:grpSpPr>
          <a:xfrm>
            <a:off x="912289" y="2127006"/>
            <a:ext cx="5618395" cy="886031"/>
            <a:chOff x="1001952" y="3293255"/>
            <a:chExt cx="4193363" cy="886031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7E0AC82-F22A-81A7-A816-236DD3308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2" y="3293255"/>
              <a:ext cx="554489" cy="498799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84" name="TextBox 51">
              <a:extLst>
                <a:ext uri="{FF2B5EF4-FFF2-40B4-BE49-F238E27FC236}">
                  <a16:creationId xmlns:a16="http://schemas.microsoft.com/office/drawing/2014/main" id="{5380F33A-712A-C1A4-AF50-028CFFA3A764}"/>
                </a:ext>
              </a:extLst>
            </p:cNvPr>
            <p:cNvSpPr txBox="1"/>
            <p:nvPr/>
          </p:nvSpPr>
          <p:spPr>
            <a:xfrm>
              <a:off x="1804585" y="3348289"/>
              <a:ext cx="33907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 Modeling and Simulation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9D1E17E-83AC-4708-26B7-7F1A849BE0FA}"/>
              </a:ext>
            </a:extLst>
          </p:cNvPr>
          <p:cNvGrpSpPr/>
          <p:nvPr/>
        </p:nvGrpSpPr>
        <p:grpSpPr>
          <a:xfrm>
            <a:off x="912289" y="2871583"/>
            <a:ext cx="4335494" cy="516618"/>
            <a:chOff x="1001951" y="4349312"/>
            <a:chExt cx="4335494" cy="516618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21986B33-BEC4-F080-C002-70E245797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1" y="4367131"/>
              <a:ext cx="725129" cy="498799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87" name="TextBox 51">
              <a:extLst>
                <a:ext uri="{FF2B5EF4-FFF2-40B4-BE49-F238E27FC236}">
                  <a16:creationId xmlns:a16="http://schemas.microsoft.com/office/drawing/2014/main" id="{FB44DA7E-AF19-2FFC-A184-5508F0BDE9EB}"/>
                </a:ext>
              </a:extLst>
            </p:cNvPr>
            <p:cNvSpPr txBox="1"/>
            <p:nvPr/>
          </p:nvSpPr>
          <p:spPr>
            <a:xfrm>
              <a:off x="2077343" y="4349312"/>
              <a:ext cx="3260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3 Hardware Design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115B02A-03CD-0FC5-7FCC-346E9C0EA59C}"/>
              </a:ext>
            </a:extLst>
          </p:cNvPr>
          <p:cNvGrpSpPr/>
          <p:nvPr/>
        </p:nvGrpSpPr>
        <p:grpSpPr>
          <a:xfrm>
            <a:off x="933231" y="3617318"/>
            <a:ext cx="4115539" cy="504671"/>
            <a:chOff x="1001951" y="5437054"/>
            <a:chExt cx="2967370" cy="504671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EE581AF3-BD4D-5B58-7AF7-51A35BC9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1" y="5442926"/>
              <a:ext cx="508236" cy="498799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4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90" name="TextBox 51">
              <a:extLst>
                <a:ext uri="{FF2B5EF4-FFF2-40B4-BE49-F238E27FC236}">
                  <a16:creationId xmlns:a16="http://schemas.microsoft.com/office/drawing/2014/main" id="{A3A7078A-1480-20CD-7AF7-D73CACEC1513}"/>
                </a:ext>
              </a:extLst>
            </p:cNvPr>
            <p:cNvSpPr txBox="1"/>
            <p:nvPr/>
          </p:nvSpPr>
          <p:spPr>
            <a:xfrm>
              <a:off x="1772220" y="5437054"/>
              <a:ext cx="219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4 Software Design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C23BC1-5E56-6561-072A-502F9DDCF270}"/>
              </a:ext>
            </a:extLst>
          </p:cNvPr>
          <p:cNvGrpSpPr/>
          <p:nvPr/>
        </p:nvGrpSpPr>
        <p:grpSpPr>
          <a:xfrm>
            <a:off x="940415" y="4437982"/>
            <a:ext cx="3269915" cy="498798"/>
            <a:chOff x="1001952" y="5442927"/>
            <a:chExt cx="3269915" cy="49879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B731A57C-820F-FA17-AE49-B749BE6C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2" y="5442927"/>
              <a:ext cx="714796" cy="498798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05</a:t>
              </a:r>
            </a:p>
          </p:txBody>
        </p:sp>
        <p:sp>
          <p:nvSpPr>
            <p:cNvPr id="4" name="TextBox 51">
              <a:extLst>
                <a:ext uri="{FF2B5EF4-FFF2-40B4-BE49-F238E27FC236}">
                  <a16:creationId xmlns:a16="http://schemas.microsoft.com/office/drawing/2014/main" id="{5E149DAE-AC36-D0AD-BE0E-E656B817A3AA}"/>
                </a:ext>
              </a:extLst>
            </p:cNvPr>
            <p:cNvSpPr txBox="1"/>
            <p:nvPr/>
          </p:nvSpPr>
          <p:spPr>
            <a:xfrm>
              <a:off x="2074766" y="5461493"/>
              <a:ext cx="2197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5 Results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C27823-6374-7251-FAB7-4FA47481A5B9}"/>
              </a:ext>
            </a:extLst>
          </p:cNvPr>
          <p:cNvGrpSpPr/>
          <p:nvPr/>
        </p:nvGrpSpPr>
        <p:grpSpPr>
          <a:xfrm>
            <a:off x="921129" y="5209889"/>
            <a:ext cx="6071477" cy="830997"/>
            <a:chOff x="1001951" y="5348704"/>
            <a:chExt cx="3332550" cy="83099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4DDEF80-E4E5-D046-35BE-F3C22D8BC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51" y="5442926"/>
              <a:ext cx="398013" cy="498799"/>
            </a:xfrm>
            <a:custGeom>
              <a:avLst/>
              <a:gdLst>
                <a:gd name="T0" fmla="*/ 367 w 557"/>
                <a:gd name="T1" fmla="*/ 382 h 382"/>
                <a:gd name="T2" fmla="*/ 190 w 557"/>
                <a:gd name="T3" fmla="*/ 382 h 382"/>
                <a:gd name="T4" fmla="*/ 0 w 557"/>
                <a:gd name="T5" fmla="*/ 191 h 382"/>
                <a:gd name="T6" fmla="*/ 0 w 557"/>
                <a:gd name="T7" fmla="*/ 191 h 382"/>
                <a:gd name="T8" fmla="*/ 190 w 557"/>
                <a:gd name="T9" fmla="*/ 0 h 382"/>
                <a:gd name="T10" fmla="*/ 367 w 557"/>
                <a:gd name="T11" fmla="*/ 0 h 382"/>
                <a:gd name="T12" fmla="*/ 557 w 557"/>
                <a:gd name="T13" fmla="*/ 191 h 382"/>
                <a:gd name="T14" fmla="*/ 557 w 557"/>
                <a:gd name="T15" fmla="*/ 191 h 382"/>
                <a:gd name="T16" fmla="*/ 367 w 557"/>
                <a:gd name="T1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382">
                  <a:moveTo>
                    <a:pt x="367" y="382"/>
                  </a:moveTo>
                  <a:cubicBezTo>
                    <a:pt x="190" y="382"/>
                    <a:pt x="190" y="382"/>
                    <a:pt x="190" y="382"/>
                  </a:cubicBezTo>
                  <a:cubicBezTo>
                    <a:pt x="85" y="382"/>
                    <a:pt x="0" y="296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5" y="0"/>
                    <a:pt x="190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472" y="0"/>
                    <a:pt x="557" y="86"/>
                    <a:pt x="557" y="191"/>
                  </a:cubicBezTo>
                  <a:cubicBezTo>
                    <a:pt x="557" y="191"/>
                    <a:pt x="557" y="191"/>
                    <a:pt x="557" y="191"/>
                  </a:cubicBezTo>
                  <a:cubicBezTo>
                    <a:pt x="557" y="297"/>
                    <a:pt x="472" y="382"/>
                    <a:pt x="367" y="382"/>
                  </a:cubicBezTo>
                  <a:close/>
                </a:path>
              </a:pathLst>
            </a:custGeom>
            <a:gradFill>
              <a:gsLst>
                <a:gs pos="100000">
                  <a:srgbClr val="FF5050"/>
                </a:gs>
                <a:gs pos="0">
                  <a:srgbClr val="FF5050">
                    <a:lumMod val="90000"/>
                    <a:lumOff val="10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254000" dist="101600" dir="5400000" algn="ctr" rotWithShape="0">
                <a:srgbClr val="FF5050">
                  <a:alpha val="23000"/>
                </a:srgbClr>
              </a:outerShdw>
            </a:effectLst>
          </p:spPr>
          <p:txBody>
            <a:bodyPr vert="horz" wrap="square" lIns="45720" tIns="22860" rIns="45720" bIns="2286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 Extrabold" panose="020B0906030804020204" pitchFamily="34" charset="0"/>
                </a:rPr>
                <a:t>06</a:t>
              </a:r>
            </a:p>
          </p:txBody>
        </p:sp>
        <p:sp>
          <p:nvSpPr>
            <p:cNvPr id="7" name="TextBox 51">
              <a:extLst>
                <a:ext uri="{FF2B5EF4-FFF2-40B4-BE49-F238E27FC236}">
                  <a16:creationId xmlns:a16="http://schemas.microsoft.com/office/drawing/2014/main" id="{1C9BF707-5743-CB8E-CF53-30AF5EA07CF1}"/>
                </a:ext>
              </a:extLst>
            </p:cNvPr>
            <p:cNvSpPr txBox="1"/>
            <p:nvPr/>
          </p:nvSpPr>
          <p:spPr>
            <a:xfrm>
              <a:off x="1611029" y="5348704"/>
              <a:ext cx="2723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6 Summary and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0" dirty="0">
                  <a:gradFill>
                    <a:gsLst>
                      <a:gs pos="100000">
                        <a:srgbClr val="FF5050"/>
                      </a:gs>
                      <a:gs pos="0">
                        <a:srgbClr val="FF5050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   Outlook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5050"/>
                    </a:gs>
                    <a:gs pos="0">
                      <a:srgbClr val="FF5050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F9B9C-511A-A7C2-57FF-A6573F7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0C6692-AD16-95B5-53AB-983B90C3C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F1E2833-548A-D83E-0EFF-C7870D135FD3}"/>
              </a:ext>
            </a:extLst>
          </p:cNvPr>
          <p:cNvGrpSpPr/>
          <p:nvPr/>
        </p:nvGrpSpPr>
        <p:grpSpPr>
          <a:xfrm>
            <a:off x="0" y="-1"/>
            <a:ext cx="3630923" cy="1268413"/>
            <a:chOff x="0" y="-1"/>
            <a:chExt cx="3630923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68C16AB-09F5-2717-3918-54AC9F59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9A0FBB-DC55-B98C-98DE-D0DFA4C9F2BF}"/>
                </a:ext>
              </a:extLst>
            </p:cNvPr>
            <p:cNvSpPr txBox="1"/>
            <p:nvPr/>
          </p:nvSpPr>
          <p:spPr>
            <a:xfrm>
              <a:off x="2387889" y="540885"/>
              <a:ext cx="12430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Result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7" name="e081807d1a62e878ef2ee424d6f06a6d">
            <a:hlinkClick r:id="" action="ppaction://media"/>
            <a:extLst>
              <a:ext uri="{FF2B5EF4-FFF2-40B4-BE49-F238E27FC236}">
                <a16:creationId xmlns:a16="http://schemas.microsoft.com/office/drawing/2014/main" id="{397C53AF-574F-1F18-C553-454479982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1737" y="12684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1C2F4-5AE2-8F3C-CB54-414EA543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DADE0756-9ACF-03FB-377A-094C5DF76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A52A51-8979-34FE-6858-322B484EF2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0" y="-1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50AC0B-1C4E-F2C1-CF39-CE81337505D9}"/>
              </a:ext>
            </a:extLst>
          </p:cNvPr>
          <p:cNvSpPr txBox="1"/>
          <p:nvPr/>
        </p:nvSpPr>
        <p:spPr>
          <a:xfrm>
            <a:off x="6096000" y="3489404"/>
            <a:ext cx="325345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/>
                </a:solidFill>
                <a:sym typeface="+mn-lt"/>
              </a:rPr>
              <a:t>Summary and 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/>
                </a:solidFill>
                <a:sym typeface="+mn-lt"/>
              </a:rPr>
              <a:t>Outlook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C20A008-88F3-1919-B56E-1E61B293CA58}"/>
              </a:ext>
            </a:extLst>
          </p:cNvPr>
          <p:cNvCxnSpPr/>
          <p:nvPr/>
        </p:nvCxnSpPr>
        <p:spPr>
          <a:xfrm>
            <a:off x="5981700" y="2970860"/>
            <a:ext cx="0" cy="1789331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D8161A5-E494-2D7C-CC75-A16C84BFD8A4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PART06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9145697-52CD-6B96-4827-2C31B3486B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DCC963-5FE3-A5E3-BB3E-2F72A807D3FF}"/>
              </a:ext>
            </a:extLst>
          </p:cNvPr>
          <p:cNvSpPr txBox="1"/>
          <p:nvPr/>
        </p:nvSpPr>
        <p:spPr>
          <a:xfrm>
            <a:off x="9175920" y="6050604"/>
            <a:ext cx="28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Hou </a:t>
            </a:r>
            <a:r>
              <a:rPr lang="en-US" altLang="zh-CN" dirty="0" err="1"/>
              <a:t>Yabin</a:t>
            </a:r>
            <a:r>
              <a:rPr lang="en-US" altLang="zh-CN" dirty="0"/>
              <a:t>(G2404965A)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59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D3CFF-F9ED-2BA6-6B79-79E88692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9B6735-C72E-A6BC-9D30-66A3B8D98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6FD9355-74B5-E738-1FC4-8AAF30F4D7EF}"/>
              </a:ext>
            </a:extLst>
          </p:cNvPr>
          <p:cNvGrpSpPr/>
          <p:nvPr/>
        </p:nvGrpSpPr>
        <p:grpSpPr>
          <a:xfrm>
            <a:off x="0" y="-1"/>
            <a:ext cx="4872496" cy="1268413"/>
            <a:chOff x="0" y="-1"/>
            <a:chExt cx="4872496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5625111-6D8F-7448-9040-B71451EF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19C0210-216A-CABB-B1D9-B51230EF9B85}"/>
                </a:ext>
              </a:extLst>
            </p:cNvPr>
            <p:cNvSpPr txBox="1"/>
            <p:nvPr/>
          </p:nvSpPr>
          <p:spPr>
            <a:xfrm>
              <a:off x="1759913" y="471367"/>
              <a:ext cx="3112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Project Overview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32C3DF2-D0E5-72D3-05B5-B584144D2E9E}"/>
              </a:ext>
            </a:extLst>
          </p:cNvPr>
          <p:cNvSpPr/>
          <p:nvPr/>
        </p:nvSpPr>
        <p:spPr>
          <a:xfrm>
            <a:off x="419016" y="2730483"/>
            <a:ext cx="3645778" cy="2977373"/>
          </a:xfrm>
          <a:custGeom>
            <a:avLst/>
            <a:gdLst>
              <a:gd name="connsiteX0" fmla="*/ 0 w 3645778"/>
              <a:gd name="connsiteY0" fmla="*/ 0 h 2977373"/>
              <a:gd name="connsiteX1" fmla="*/ 557283 w 3645778"/>
              <a:gd name="connsiteY1" fmla="*/ 0 h 2977373"/>
              <a:gd name="connsiteX2" fmla="*/ 1005193 w 3645778"/>
              <a:gd name="connsiteY2" fmla="*/ 0 h 2977373"/>
              <a:gd name="connsiteX3" fmla="*/ 1416645 w 3645778"/>
              <a:gd name="connsiteY3" fmla="*/ 0 h 2977373"/>
              <a:gd name="connsiteX4" fmla="*/ 2010386 w 3645778"/>
              <a:gd name="connsiteY4" fmla="*/ 0 h 2977373"/>
              <a:gd name="connsiteX5" fmla="*/ 2531212 w 3645778"/>
              <a:gd name="connsiteY5" fmla="*/ 0 h 2977373"/>
              <a:gd name="connsiteX6" fmla="*/ 2942664 w 3645778"/>
              <a:gd name="connsiteY6" fmla="*/ 0 h 2977373"/>
              <a:gd name="connsiteX7" fmla="*/ 3645778 w 3645778"/>
              <a:gd name="connsiteY7" fmla="*/ 0 h 2977373"/>
              <a:gd name="connsiteX8" fmla="*/ 3645778 w 3645778"/>
              <a:gd name="connsiteY8" fmla="*/ 535927 h 2977373"/>
              <a:gd name="connsiteX9" fmla="*/ 3645778 w 3645778"/>
              <a:gd name="connsiteY9" fmla="*/ 1161175 h 2977373"/>
              <a:gd name="connsiteX10" fmla="*/ 3645778 w 3645778"/>
              <a:gd name="connsiteY10" fmla="*/ 1726876 h 2977373"/>
              <a:gd name="connsiteX11" fmla="*/ 3645778 w 3645778"/>
              <a:gd name="connsiteY11" fmla="*/ 2292577 h 2977373"/>
              <a:gd name="connsiteX12" fmla="*/ 3645778 w 3645778"/>
              <a:gd name="connsiteY12" fmla="*/ 2977373 h 2977373"/>
              <a:gd name="connsiteX13" fmla="*/ 3124953 w 3645778"/>
              <a:gd name="connsiteY13" fmla="*/ 2977373 h 2977373"/>
              <a:gd name="connsiteX14" fmla="*/ 2713500 w 3645778"/>
              <a:gd name="connsiteY14" fmla="*/ 2977373 h 2977373"/>
              <a:gd name="connsiteX15" fmla="*/ 2156217 w 3645778"/>
              <a:gd name="connsiteY15" fmla="*/ 2977373 h 2977373"/>
              <a:gd name="connsiteX16" fmla="*/ 1635392 w 3645778"/>
              <a:gd name="connsiteY16" fmla="*/ 2977373 h 2977373"/>
              <a:gd name="connsiteX17" fmla="*/ 1078109 w 3645778"/>
              <a:gd name="connsiteY17" fmla="*/ 2977373 h 2977373"/>
              <a:gd name="connsiteX18" fmla="*/ 666657 w 3645778"/>
              <a:gd name="connsiteY18" fmla="*/ 2977373 h 2977373"/>
              <a:gd name="connsiteX19" fmla="*/ 0 w 3645778"/>
              <a:gd name="connsiteY19" fmla="*/ 2977373 h 2977373"/>
              <a:gd name="connsiteX20" fmla="*/ 0 w 3645778"/>
              <a:gd name="connsiteY20" fmla="*/ 2381898 h 2977373"/>
              <a:gd name="connsiteX21" fmla="*/ 0 w 3645778"/>
              <a:gd name="connsiteY21" fmla="*/ 1786424 h 2977373"/>
              <a:gd name="connsiteX22" fmla="*/ 0 w 3645778"/>
              <a:gd name="connsiteY22" fmla="*/ 1250497 h 2977373"/>
              <a:gd name="connsiteX23" fmla="*/ 0 w 3645778"/>
              <a:gd name="connsiteY23" fmla="*/ 744343 h 2977373"/>
              <a:gd name="connsiteX24" fmla="*/ 0 w 3645778"/>
              <a:gd name="connsiteY24" fmla="*/ 0 h 297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45778" h="2977373" extrusionOk="0">
                <a:moveTo>
                  <a:pt x="0" y="0"/>
                </a:moveTo>
                <a:cubicBezTo>
                  <a:pt x="228412" y="-63717"/>
                  <a:pt x="356657" y="7515"/>
                  <a:pt x="557283" y="0"/>
                </a:cubicBezTo>
                <a:cubicBezTo>
                  <a:pt x="757909" y="-7515"/>
                  <a:pt x="800567" y="43284"/>
                  <a:pt x="1005193" y="0"/>
                </a:cubicBezTo>
                <a:cubicBezTo>
                  <a:pt x="1209819" y="-43284"/>
                  <a:pt x="1258574" y="37412"/>
                  <a:pt x="1416645" y="0"/>
                </a:cubicBezTo>
                <a:cubicBezTo>
                  <a:pt x="1574716" y="-37412"/>
                  <a:pt x="1796963" y="46261"/>
                  <a:pt x="2010386" y="0"/>
                </a:cubicBezTo>
                <a:cubicBezTo>
                  <a:pt x="2223809" y="-46261"/>
                  <a:pt x="2402842" y="51744"/>
                  <a:pt x="2531212" y="0"/>
                </a:cubicBezTo>
                <a:cubicBezTo>
                  <a:pt x="2659582" y="-51744"/>
                  <a:pt x="2754656" y="11267"/>
                  <a:pt x="2942664" y="0"/>
                </a:cubicBezTo>
                <a:cubicBezTo>
                  <a:pt x="3130672" y="-11267"/>
                  <a:pt x="3502766" y="20835"/>
                  <a:pt x="3645778" y="0"/>
                </a:cubicBezTo>
                <a:cubicBezTo>
                  <a:pt x="3699608" y="142301"/>
                  <a:pt x="3623220" y="368988"/>
                  <a:pt x="3645778" y="535927"/>
                </a:cubicBezTo>
                <a:cubicBezTo>
                  <a:pt x="3668336" y="702866"/>
                  <a:pt x="3587253" y="1020249"/>
                  <a:pt x="3645778" y="1161175"/>
                </a:cubicBezTo>
                <a:cubicBezTo>
                  <a:pt x="3704303" y="1302101"/>
                  <a:pt x="3594173" y="1466057"/>
                  <a:pt x="3645778" y="1726876"/>
                </a:cubicBezTo>
                <a:cubicBezTo>
                  <a:pt x="3697383" y="1987695"/>
                  <a:pt x="3608600" y="2053818"/>
                  <a:pt x="3645778" y="2292577"/>
                </a:cubicBezTo>
                <a:cubicBezTo>
                  <a:pt x="3682956" y="2531336"/>
                  <a:pt x="3588440" y="2748032"/>
                  <a:pt x="3645778" y="2977373"/>
                </a:cubicBezTo>
                <a:cubicBezTo>
                  <a:pt x="3487703" y="3000511"/>
                  <a:pt x="3350102" y="2935589"/>
                  <a:pt x="3124953" y="2977373"/>
                </a:cubicBezTo>
                <a:cubicBezTo>
                  <a:pt x="2899804" y="3019157"/>
                  <a:pt x="2885406" y="2951826"/>
                  <a:pt x="2713500" y="2977373"/>
                </a:cubicBezTo>
                <a:cubicBezTo>
                  <a:pt x="2541594" y="3002920"/>
                  <a:pt x="2430114" y="2951638"/>
                  <a:pt x="2156217" y="2977373"/>
                </a:cubicBezTo>
                <a:cubicBezTo>
                  <a:pt x="1882320" y="3003108"/>
                  <a:pt x="1786359" y="2924424"/>
                  <a:pt x="1635392" y="2977373"/>
                </a:cubicBezTo>
                <a:cubicBezTo>
                  <a:pt x="1484425" y="3030322"/>
                  <a:pt x="1329060" y="2930080"/>
                  <a:pt x="1078109" y="2977373"/>
                </a:cubicBezTo>
                <a:cubicBezTo>
                  <a:pt x="827158" y="3024666"/>
                  <a:pt x="773693" y="2948975"/>
                  <a:pt x="666657" y="2977373"/>
                </a:cubicBezTo>
                <a:cubicBezTo>
                  <a:pt x="559621" y="3005771"/>
                  <a:pt x="282031" y="2947834"/>
                  <a:pt x="0" y="2977373"/>
                </a:cubicBezTo>
                <a:cubicBezTo>
                  <a:pt x="-29393" y="2774302"/>
                  <a:pt x="47591" y="2513355"/>
                  <a:pt x="0" y="2381898"/>
                </a:cubicBezTo>
                <a:cubicBezTo>
                  <a:pt x="-47591" y="2250442"/>
                  <a:pt x="17972" y="1970900"/>
                  <a:pt x="0" y="1786424"/>
                </a:cubicBezTo>
                <a:cubicBezTo>
                  <a:pt x="-17972" y="1601948"/>
                  <a:pt x="30341" y="1508028"/>
                  <a:pt x="0" y="1250497"/>
                </a:cubicBezTo>
                <a:cubicBezTo>
                  <a:pt x="-30341" y="992966"/>
                  <a:pt x="2461" y="966322"/>
                  <a:pt x="0" y="744343"/>
                </a:cubicBezTo>
                <a:cubicBezTo>
                  <a:pt x="-2461" y="522364"/>
                  <a:pt x="26737" y="34485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basic functions: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Staying upright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moving forward &amp; backward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Turning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Extra function: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Bluetooth remote control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Ultrasonic sensor</a:t>
            </a:r>
          </a:p>
          <a:p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6897E0-B338-FBDE-F3C7-72008A5008F9}"/>
              </a:ext>
            </a:extLst>
          </p:cNvPr>
          <p:cNvSpPr/>
          <p:nvPr/>
        </p:nvSpPr>
        <p:spPr>
          <a:xfrm>
            <a:off x="8365938" y="2674191"/>
            <a:ext cx="2785455" cy="2977373"/>
          </a:xfrm>
          <a:custGeom>
            <a:avLst/>
            <a:gdLst>
              <a:gd name="connsiteX0" fmla="*/ 0 w 2785455"/>
              <a:gd name="connsiteY0" fmla="*/ 0 h 2977373"/>
              <a:gd name="connsiteX1" fmla="*/ 612800 w 2785455"/>
              <a:gd name="connsiteY1" fmla="*/ 0 h 2977373"/>
              <a:gd name="connsiteX2" fmla="*/ 1225600 w 2785455"/>
              <a:gd name="connsiteY2" fmla="*/ 0 h 2977373"/>
              <a:gd name="connsiteX3" fmla="*/ 1699128 w 2785455"/>
              <a:gd name="connsiteY3" fmla="*/ 0 h 2977373"/>
              <a:gd name="connsiteX4" fmla="*/ 2311928 w 2785455"/>
              <a:gd name="connsiteY4" fmla="*/ 0 h 2977373"/>
              <a:gd name="connsiteX5" fmla="*/ 2785455 w 2785455"/>
              <a:gd name="connsiteY5" fmla="*/ 0 h 2977373"/>
              <a:gd name="connsiteX6" fmla="*/ 2785455 w 2785455"/>
              <a:gd name="connsiteY6" fmla="*/ 535927 h 2977373"/>
              <a:gd name="connsiteX7" fmla="*/ 2785455 w 2785455"/>
              <a:gd name="connsiteY7" fmla="*/ 1190949 h 2977373"/>
              <a:gd name="connsiteX8" fmla="*/ 2785455 w 2785455"/>
              <a:gd name="connsiteY8" fmla="*/ 1816198 h 2977373"/>
              <a:gd name="connsiteX9" fmla="*/ 2785455 w 2785455"/>
              <a:gd name="connsiteY9" fmla="*/ 2441446 h 2977373"/>
              <a:gd name="connsiteX10" fmla="*/ 2785455 w 2785455"/>
              <a:gd name="connsiteY10" fmla="*/ 2977373 h 2977373"/>
              <a:gd name="connsiteX11" fmla="*/ 2200509 w 2785455"/>
              <a:gd name="connsiteY11" fmla="*/ 2977373 h 2977373"/>
              <a:gd name="connsiteX12" fmla="*/ 1643418 w 2785455"/>
              <a:gd name="connsiteY12" fmla="*/ 2977373 h 2977373"/>
              <a:gd name="connsiteX13" fmla="*/ 1058473 w 2785455"/>
              <a:gd name="connsiteY13" fmla="*/ 2977373 h 2977373"/>
              <a:gd name="connsiteX14" fmla="*/ 584946 w 2785455"/>
              <a:gd name="connsiteY14" fmla="*/ 2977373 h 2977373"/>
              <a:gd name="connsiteX15" fmla="*/ 0 w 2785455"/>
              <a:gd name="connsiteY15" fmla="*/ 2977373 h 2977373"/>
              <a:gd name="connsiteX16" fmla="*/ 0 w 2785455"/>
              <a:gd name="connsiteY16" fmla="*/ 2441446 h 2977373"/>
              <a:gd name="connsiteX17" fmla="*/ 0 w 2785455"/>
              <a:gd name="connsiteY17" fmla="*/ 1816198 h 2977373"/>
              <a:gd name="connsiteX18" fmla="*/ 0 w 2785455"/>
              <a:gd name="connsiteY18" fmla="*/ 1280270 h 2977373"/>
              <a:gd name="connsiteX19" fmla="*/ 0 w 2785455"/>
              <a:gd name="connsiteY19" fmla="*/ 714570 h 2977373"/>
              <a:gd name="connsiteX20" fmla="*/ 0 w 2785455"/>
              <a:gd name="connsiteY20" fmla="*/ 0 h 297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85455" h="2977373" extrusionOk="0">
                <a:moveTo>
                  <a:pt x="0" y="0"/>
                </a:moveTo>
                <a:cubicBezTo>
                  <a:pt x="161856" y="-37626"/>
                  <a:pt x="469496" y="22677"/>
                  <a:pt x="612800" y="0"/>
                </a:cubicBezTo>
                <a:cubicBezTo>
                  <a:pt x="756104" y="-22677"/>
                  <a:pt x="1100638" y="10595"/>
                  <a:pt x="1225600" y="0"/>
                </a:cubicBezTo>
                <a:cubicBezTo>
                  <a:pt x="1350562" y="-10595"/>
                  <a:pt x="1569510" y="53348"/>
                  <a:pt x="1699128" y="0"/>
                </a:cubicBezTo>
                <a:cubicBezTo>
                  <a:pt x="1828746" y="-53348"/>
                  <a:pt x="2082619" y="66451"/>
                  <a:pt x="2311928" y="0"/>
                </a:cubicBezTo>
                <a:cubicBezTo>
                  <a:pt x="2541237" y="-66451"/>
                  <a:pt x="2585696" y="45228"/>
                  <a:pt x="2785455" y="0"/>
                </a:cubicBezTo>
                <a:cubicBezTo>
                  <a:pt x="2823541" y="235501"/>
                  <a:pt x="2747948" y="389871"/>
                  <a:pt x="2785455" y="535927"/>
                </a:cubicBezTo>
                <a:cubicBezTo>
                  <a:pt x="2822962" y="681983"/>
                  <a:pt x="2717044" y="1025697"/>
                  <a:pt x="2785455" y="1190949"/>
                </a:cubicBezTo>
                <a:cubicBezTo>
                  <a:pt x="2853866" y="1356201"/>
                  <a:pt x="2764655" y="1540883"/>
                  <a:pt x="2785455" y="1816198"/>
                </a:cubicBezTo>
                <a:cubicBezTo>
                  <a:pt x="2806255" y="2091513"/>
                  <a:pt x="2778325" y="2137652"/>
                  <a:pt x="2785455" y="2441446"/>
                </a:cubicBezTo>
                <a:cubicBezTo>
                  <a:pt x="2792585" y="2745240"/>
                  <a:pt x="2766942" y="2800188"/>
                  <a:pt x="2785455" y="2977373"/>
                </a:cubicBezTo>
                <a:cubicBezTo>
                  <a:pt x="2639157" y="3001304"/>
                  <a:pt x="2413618" y="2919376"/>
                  <a:pt x="2200509" y="2977373"/>
                </a:cubicBezTo>
                <a:cubicBezTo>
                  <a:pt x="1987400" y="3035370"/>
                  <a:pt x="1832908" y="2945750"/>
                  <a:pt x="1643418" y="2977373"/>
                </a:cubicBezTo>
                <a:cubicBezTo>
                  <a:pt x="1453928" y="3008996"/>
                  <a:pt x="1268354" y="2915083"/>
                  <a:pt x="1058473" y="2977373"/>
                </a:cubicBezTo>
                <a:cubicBezTo>
                  <a:pt x="848592" y="3039663"/>
                  <a:pt x="734266" y="2942726"/>
                  <a:pt x="584946" y="2977373"/>
                </a:cubicBezTo>
                <a:cubicBezTo>
                  <a:pt x="435626" y="3012020"/>
                  <a:pt x="244003" y="2944672"/>
                  <a:pt x="0" y="2977373"/>
                </a:cubicBezTo>
                <a:cubicBezTo>
                  <a:pt x="-60602" y="2749599"/>
                  <a:pt x="55226" y="2701583"/>
                  <a:pt x="0" y="2441446"/>
                </a:cubicBezTo>
                <a:cubicBezTo>
                  <a:pt x="-55226" y="2181309"/>
                  <a:pt x="69549" y="2001584"/>
                  <a:pt x="0" y="1816198"/>
                </a:cubicBezTo>
                <a:cubicBezTo>
                  <a:pt x="-69549" y="1630812"/>
                  <a:pt x="44737" y="1404674"/>
                  <a:pt x="0" y="1280270"/>
                </a:cubicBezTo>
                <a:cubicBezTo>
                  <a:pt x="-44737" y="1155866"/>
                  <a:pt x="43178" y="960907"/>
                  <a:pt x="0" y="714570"/>
                </a:cubicBezTo>
                <a:cubicBezTo>
                  <a:pt x="-43178" y="468233"/>
                  <a:pt x="15669" y="19800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Optimized program framework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Target following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Obstacle avoidance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162847-4C56-5098-6AC3-49F0B44FA7E5}"/>
              </a:ext>
            </a:extLst>
          </p:cNvPr>
          <p:cNvGrpSpPr/>
          <p:nvPr/>
        </p:nvGrpSpPr>
        <p:grpSpPr>
          <a:xfrm>
            <a:off x="419016" y="1899653"/>
            <a:ext cx="4118482" cy="499624"/>
            <a:chOff x="733102" y="1556633"/>
            <a:chExt cx="4118482" cy="49962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CE90FB-CA57-5433-DF2A-1BE82F3DE065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2000" b="0" i="0" dirty="0">
                <a:solidFill>
                  <a:srgbClr val="0D0D0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2186D856-5CBC-3C24-F065-85A26F22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DB8997D-D5B7-BB01-9AEE-3A72AE279D90}"/>
              </a:ext>
            </a:extLst>
          </p:cNvPr>
          <p:cNvGrpSpPr/>
          <p:nvPr/>
        </p:nvGrpSpPr>
        <p:grpSpPr>
          <a:xfrm>
            <a:off x="8365939" y="1899653"/>
            <a:ext cx="4118482" cy="499624"/>
            <a:chOff x="733102" y="1556633"/>
            <a:chExt cx="4118482" cy="49962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A79E01F-9E50-6381-62FD-E9020487F1E9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Outlook</a:t>
              </a:r>
              <a:endParaRPr lang="en-US" altLang="zh-CN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E2CB2B22-C7EC-E592-6C97-B840B5237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21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527D5-00E7-5947-7339-47210278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11">
            <a:extLst>
              <a:ext uri="{FF2B5EF4-FFF2-40B4-BE49-F238E27FC236}">
                <a16:creationId xmlns:a16="http://schemas.microsoft.com/office/drawing/2014/main" id="{CD8C3E9A-59EE-958F-605E-FC0F5AEC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r="13382"/>
          <a:stretch/>
        </p:blipFill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B00321-33AC-78F3-4375-A1368CFC3B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ED8174-E0FB-369D-F47C-FD305A2AC1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53C839-9BE1-BC94-45A7-032A06FEB21F}"/>
              </a:ext>
            </a:extLst>
          </p:cNvPr>
          <p:cNvSpPr txBox="1"/>
          <p:nvPr/>
        </p:nvSpPr>
        <p:spPr>
          <a:xfrm>
            <a:off x="6899564" y="2949958"/>
            <a:ext cx="434248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your watching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9120B0-BBB6-A428-A643-17CB685AC4B8}"/>
              </a:ext>
            </a:extLst>
          </p:cNvPr>
          <p:cNvSpPr txBox="1"/>
          <p:nvPr/>
        </p:nvSpPr>
        <p:spPr>
          <a:xfrm>
            <a:off x="8675322" y="1594004"/>
            <a:ext cx="256672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EE464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4454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C9E1F-17B4-A2A5-EC06-CBE4D561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76311AA7-6488-4085-0EDA-602B0340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F14EE3-C303-8F07-81F5-03E8AA44DC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0" y="-1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296C44-0791-EFEE-85D4-1CD4ABF72069}"/>
              </a:ext>
            </a:extLst>
          </p:cNvPr>
          <p:cNvSpPr txBox="1"/>
          <p:nvPr/>
        </p:nvSpPr>
        <p:spPr>
          <a:xfrm>
            <a:off x="6096000" y="3501078"/>
            <a:ext cx="561339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black"/>
                </a:solidFill>
              </a:rPr>
              <a:t>Project Overview and Team Member Roles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2EC0D88-FA01-2AF0-5C7F-9FA3D3D95771}"/>
              </a:ext>
            </a:extLst>
          </p:cNvPr>
          <p:cNvCxnSpPr/>
          <p:nvPr/>
        </p:nvCxnSpPr>
        <p:spPr>
          <a:xfrm>
            <a:off x="5981700" y="2953047"/>
            <a:ext cx="0" cy="1789331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04A684F-459F-40F4-4581-3366D468B015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PART01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CBFB9D2-21BB-2E29-A5AD-88F300E83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391B6D-44BF-3527-D9F4-525DF5E36748}"/>
              </a:ext>
            </a:extLst>
          </p:cNvPr>
          <p:cNvSpPr txBox="1"/>
          <p:nvPr/>
        </p:nvSpPr>
        <p:spPr>
          <a:xfrm>
            <a:off x="9175920" y="6050604"/>
            <a:ext cx="28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Hou </a:t>
            </a:r>
            <a:r>
              <a:rPr lang="en-US" altLang="zh-CN" dirty="0" err="1"/>
              <a:t>Yabin</a:t>
            </a:r>
            <a:r>
              <a:rPr lang="en-US" altLang="zh-CN" dirty="0"/>
              <a:t>(G2404965A)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94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9A596-CD2B-B566-6BAA-CD8A9994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3F8346-7F57-5478-6440-0CAC498AF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56E5929-B125-28D9-3D19-E9C299A7FF44}"/>
              </a:ext>
            </a:extLst>
          </p:cNvPr>
          <p:cNvGrpSpPr/>
          <p:nvPr/>
        </p:nvGrpSpPr>
        <p:grpSpPr>
          <a:xfrm>
            <a:off x="0" y="-1"/>
            <a:ext cx="4872496" cy="1268413"/>
            <a:chOff x="0" y="-1"/>
            <a:chExt cx="4872496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BF7AF75-E62D-AC9E-5689-17EA457E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7992328-2B06-8911-D464-8810CC5FDD4A}"/>
                </a:ext>
              </a:extLst>
            </p:cNvPr>
            <p:cNvSpPr txBox="1"/>
            <p:nvPr/>
          </p:nvSpPr>
          <p:spPr>
            <a:xfrm>
              <a:off x="1759913" y="471367"/>
              <a:ext cx="3112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Project Overview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67621CC-36F5-B44C-97F1-FD404A62F8A8}"/>
              </a:ext>
            </a:extLst>
          </p:cNvPr>
          <p:cNvSpPr/>
          <p:nvPr/>
        </p:nvSpPr>
        <p:spPr>
          <a:xfrm>
            <a:off x="419016" y="2730483"/>
            <a:ext cx="2754922" cy="2477311"/>
          </a:xfrm>
          <a:custGeom>
            <a:avLst/>
            <a:gdLst>
              <a:gd name="connsiteX0" fmla="*/ 0 w 2754922"/>
              <a:gd name="connsiteY0" fmla="*/ 0 h 2477311"/>
              <a:gd name="connsiteX1" fmla="*/ 578534 w 2754922"/>
              <a:gd name="connsiteY1" fmla="*/ 0 h 2477311"/>
              <a:gd name="connsiteX2" fmla="*/ 1074420 w 2754922"/>
              <a:gd name="connsiteY2" fmla="*/ 0 h 2477311"/>
              <a:gd name="connsiteX3" fmla="*/ 1542756 w 2754922"/>
              <a:gd name="connsiteY3" fmla="*/ 0 h 2477311"/>
              <a:gd name="connsiteX4" fmla="*/ 2148839 w 2754922"/>
              <a:gd name="connsiteY4" fmla="*/ 0 h 2477311"/>
              <a:gd name="connsiteX5" fmla="*/ 2754922 w 2754922"/>
              <a:gd name="connsiteY5" fmla="*/ 0 h 2477311"/>
              <a:gd name="connsiteX6" fmla="*/ 2754922 w 2754922"/>
              <a:gd name="connsiteY6" fmla="*/ 421143 h 2477311"/>
              <a:gd name="connsiteX7" fmla="*/ 2754922 w 2754922"/>
              <a:gd name="connsiteY7" fmla="*/ 941378 h 2477311"/>
              <a:gd name="connsiteX8" fmla="*/ 2754922 w 2754922"/>
              <a:gd name="connsiteY8" fmla="*/ 1461613 h 2477311"/>
              <a:gd name="connsiteX9" fmla="*/ 2754922 w 2754922"/>
              <a:gd name="connsiteY9" fmla="*/ 1981849 h 2477311"/>
              <a:gd name="connsiteX10" fmla="*/ 2754922 w 2754922"/>
              <a:gd name="connsiteY10" fmla="*/ 2477311 h 2477311"/>
              <a:gd name="connsiteX11" fmla="*/ 2231487 w 2754922"/>
              <a:gd name="connsiteY11" fmla="*/ 2477311 h 2477311"/>
              <a:gd name="connsiteX12" fmla="*/ 1625404 w 2754922"/>
              <a:gd name="connsiteY12" fmla="*/ 2477311 h 2477311"/>
              <a:gd name="connsiteX13" fmla="*/ 1129518 w 2754922"/>
              <a:gd name="connsiteY13" fmla="*/ 2477311 h 2477311"/>
              <a:gd name="connsiteX14" fmla="*/ 661181 w 2754922"/>
              <a:gd name="connsiteY14" fmla="*/ 2477311 h 2477311"/>
              <a:gd name="connsiteX15" fmla="*/ 0 w 2754922"/>
              <a:gd name="connsiteY15" fmla="*/ 2477311 h 2477311"/>
              <a:gd name="connsiteX16" fmla="*/ 0 w 2754922"/>
              <a:gd name="connsiteY16" fmla="*/ 1981849 h 2477311"/>
              <a:gd name="connsiteX17" fmla="*/ 0 w 2754922"/>
              <a:gd name="connsiteY17" fmla="*/ 1486387 h 2477311"/>
              <a:gd name="connsiteX18" fmla="*/ 0 w 2754922"/>
              <a:gd name="connsiteY18" fmla="*/ 1040471 h 2477311"/>
              <a:gd name="connsiteX19" fmla="*/ 0 w 2754922"/>
              <a:gd name="connsiteY19" fmla="*/ 520235 h 2477311"/>
              <a:gd name="connsiteX20" fmla="*/ 0 w 2754922"/>
              <a:gd name="connsiteY20" fmla="*/ 0 h 247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4922" h="2477311" extrusionOk="0">
                <a:moveTo>
                  <a:pt x="0" y="0"/>
                </a:moveTo>
                <a:cubicBezTo>
                  <a:pt x="118799" y="-50666"/>
                  <a:pt x="362388" y="63988"/>
                  <a:pt x="578534" y="0"/>
                </a:cubicBezTo>
                <a:cubicBezTo>
                  <a:pt x="794680" y="-63988"/>
                  <a:pt x="940718" y="18071"/>
                  <a:pt x="1074420" y="0"/>
                </a:cubicBezTo>
                <a:cubicBezTo>
                  <a:pt x="1208122" y="-18071"/>
                  <a:pt x="1426906" y="24780"/>
                  <a:pt x="1542756" y="0"/>
                </a:cubicBezTo>
                <a:cubicBezTo>
                  <a:pt x="1658606" y="-24780"/>
                  <a:pt x="1919552" y="13136"/>
                  <a:pt x="2148839" y="0"/>
                </a:cubicBezTo>
                <a:cubicBezTo>
                  <a:pt x="2378126" y="-13136"/>
                  <a:pt x="2625506" y="42385"/>
                  <a:pt x="2754922" y="0"/>
                </a:cubicBezTo>
                <a:cubicBezTo>
                  <a:pt x="2775562" y="202864"/>
                  <a:pt x="2723376" y="266095"/>
                  <a:pt x="2754922" y="421143"/>
                </a:cubicBezTo>
                <a:cubicBezTo>
                  <a:pt x="2786468" y="576191"/>
                  <a:pt x="2715158" y="775098"/>
                  <a:pt x="2754922" y="941378"/>
                </a:cubicBezTo>
                <a:cubicBezTo>
                  <a:pt x="2794686" y="1107658"/>
                  <a:pt x="2701538" y="1293646"/>
                  <a:pt x="2754922" y="1461613"/>
                </a:cubicBezTo>
                <a:cubicBezTo>
                  <a:pt x="2808306" y="1629581"/>
                  <a:pt x="2717720" y="1784586"/>
                  <a:pt x="2754922" y="1981849"/>
                </a:cubicBezTo>
                <a:cubicBezTo>
                  <a:pt x="2792124" y="2179112"/>
                  <a:pt x="2743864" y="2375625"/>
                  <a:pt x="2754922" y="2477311"/>
                </a:cubicBezTo>
                <a:cubicBezTo>
                  <a:pt x="2547115" y="2539326"/>
                  <a:pt x="2354050" y="2438532"/>
                  <a:pt x="2231487" y="2477311"/>
                </a:cubicBezTo>
                <a:cubicBezTo>
                  <a:pt x="2108924" y="2516090"/>
                  <a:pt x="1820378" y="2426722"/>
                  <a:pt x="1625404" y="2477311"/>
                </a:cubicBezTo>
                <a:cubicBezTo>
                  <a:pt x="1430430" y="2527900"/>
                  <a:pt x="1325020" y="2421829"/>
                  <a:pt x="1129518" y="2477311"/>
                </a:cubicBezTo>
                <a:cubicBezTo>
                  <a:pt x="934016" y="2532793"/>
                  <a:pt x="841032" y="2431522"/>
                  <a:pt x="661181" y="2477311"/>
                </a:cubicBezTo>
                <a:cubicBezTo>
                  <a:pt x="481330" y="2523100"/>
                  <a:pt x="260762" y="2421482"/>
                  <a:pt x="0" y="2477311"/>
                </a:cubicBezTo>
                <a:cubicBezTo>
                  <a:pt x="-789" y="2313658"/>
                  <a:pt x="5156" y="2135259"/>
                  <a:pt x="0" y="1981849"/>
                </a:cubicBezTo>
                <a:cubicBezTo>
                  <a:pt x="-5156" y="1828439"/>
                  <a:pt x="35810" y="1640968"/>
                  <a:pt x="0" y="1486387"/>
                </a:cubicBezTo>
                <a:cubicBezTo>
                  <a:pt x="-35810" y="1331806"/>
                  <a:pt x="4683" y="1228479"/>
                  <a:pt x="0" y="1040471"/>
                </a:cubicBezTo>
                <a:cubicBezTo>
                  <a:pt x="-4683" y="852463"/>
                  <a:pt x="46293" y="692545"/>
                  <a:pt x="0" y="520235"/>
                </a:cubicBezTo>
                <a:cubicBezTo>
                  <a:pt x="-46293" y="347925"/>
                  <a:pt x="11517" y="12169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Kinematic model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Simulink Simulation 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9CFF70-2DAB-79CA-12DC-98B441E3D3D7}"/>
              </a:ext>
            </a:extLst>
          </p:cNvPr>
          <p:cNvSpPr/>
          <p:nvPr/>
        </p:nvSpPr>
        <p:spPr>
          <a:xfrm>
            <a:off x="4411580" y="2730482"/>
            <a:ext cx="2754922" cy="2477312"/>
          </a:xfrm>
          <a:custGeom>
            <a:avLst/>
            <a:gdLst>
              <a:gd name="connsiteX0" fmla="*/ 0 w 2754922"/>
              <a:gd name="connsiteY0" fmla="*/ 0 h 2477312"/>
              <a:gd name="connsiteX1" fmla="*/ 606083 w 2754922"/>
              <a:gd name="connsiteY1" fmla="*/ 0 h 2477312"/>
              <a:gd name="connsiteX2" fmla="*/ 1212166 w 2754922"/>
              <a:gd name="connsiteY2" fmla="*/ 0 h 2477312"/>
              <a:gd name="connsiteX3" fmla="*/ 1680502 w 2754922"/>
              <a:gd name="connsiteY3" fmla="*/ 0 h 2477312"/>
              <a:gd name="connsiteX4" fmla="*/ 2286585 w 2754922"/>
              <a:gd name="connsiteY4" fmla="*/ 0 h 2477312"/>
              <a:gd name="connsiteX5" fmla="*/ 2754922 w 2754922"/>
              <a:gd name="connsiteY5" fmla="*/ 0 h 2477312"/>
              <a:gd name="connsiteX6" fmla="*/ 2754922 w 2754922"/>
              <a:gd name="connsiteY6" fmla="*/ 445916 h 2477312"/>
              <a:gd name="connsiteX7" fmla="*/ 2754922 w 2754922"/>
              <a:gd name="connsiteY7" fmla="*/ 990925 h 2477312"/>
              <a:gd name="connsiteX8" fmla="*/ 2754922 w 2754922"/>
              <a:gd name="connsiteY8" fmla="*/ 1511160 h 2477312"/>
              <a:gd name="connsiteX9" fmla="*/ 2754922 w 2754922"/>
              <a:gd name="connsiteY9" fmla="*/ 2031396 h 2477312"/>
              <a:gd name="connsiteX10" fmla="*/ 2754922 w 2754922"/>
              <a:gd name="connsiteY10" fmla="*/ 2477312 h 2477312"/>
              <a:gd name="connsiteX11" fmla="*/ 2176388 w 2754922"/>
              <a:gd name="connsiteY11" fmla="*/ 2477312 h 2477312"/>
              <a:gd name="connsiteX12" fmla="*/ 1625404 w 2754922"/>
              <a:gd name="connsiteY12" fmla="*/ 2477312 h 2477312"/>
              <a:gd name="connsiteX13" fmla="*/ 1046870 w 2754922"/>
              <a:gd name="connsiteY13" fmla="*/ 2477312 h 2477312"/>
              <a:gd name="connsiteX14" fmla="*/ 578534 w 2754922"/>
              <a:gd name="connsiteY14" fmla="*/ 2477312 h 2477312"/>
              <a:gd name="connsiteX15" fmla="*/ 0 w 2754922"/>
              <a:gd name="connsiteY15" fmla="*/ 2477312 h 2477312"/>
              <a:gd name="connsiteX16" fmla="*/ 0 w 2754922"/>
              <a:gd name="connsiteY16" fmla="*/ 2031396 h 2477312"/>
              <a:gd name="connsiteX17" fmla="*/ 0 w 2754922"/>
              <a:gd name="connsiteY17" fmla="*/ 1511160 h 2477312"/>
              <a:gd name="connsiteX18" fmla="*/ 0 w 2754922"/>
              <a:gd name="connsiteY18" fmla="*/ 1065244 h 2477312"/>
              <a:gd name="connsiteX19" fmla="*/ 0 w 2754922"/>
              <a:gd name="connsiteY19" fmla="*/ 594555 h 2477312"/>
              <a:gd name="connsiteX20" fmla="*/ 0 w 2754922"/>
              <a:gd name="connsiteY20" fmla="*/ 0 h 247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4922" h="2477312" extrusionOk="0">
                <a:moveTo>
                  <a:pt x="0" y="0"/>
                </a:moveTo>
                <a:cubicBezTo>
                  <a:pt x="152725" y="-66298"/>
                  <a:pt x="453974" y="69175"/>
                  <a:pt x="606083" y="0"/>
                </a:cubicBezTo>
                <a:cubicBezTo>
                  <a:pt x="758192" y="-69175"/>
                  <a:pt x="1051098" y="48020"/>
                  <a:pt x="1212166" y="0"/>
                </a:cubicBezTo>
                <a:cubicBezTo>
                  <a:pt x="1373234" y="-48020"/>
                  <a:pt x="1466465" y="26937"/>
                  <a:pt x="1680502" y="0"/>
                </a:cubicBezTo>
                <a:cubicBezTo>
                  <a:pt x="1894539" y="-26937"/>
                  <a:pt x="2155199" y="52273"/>
                  <a:pt x="2286585" y="0"/>
                </a:cubicBezTo>
                <a:cubicBezTo>
                  <a:pt x="2417971" y="-52273"/>
                  <a:pt x="2539417" y="47493"/>
                  <a:pt x="2754922" y="0"/>
                </a:cubicBezTo>
                <a:cubicBezTo>
                  <a:pt x="2760706" y="199568"/>
                  <a:pt x="2750820" y="354074"/>
                  <a:pt x="2754922" y="445916"/>
                </a:cubicBezTo>
                <a:cubicBezTo>
                  <a:pt x="2759024" y="537758"/>
                  <a:pt x="2693443" y="846785"/>
                  <a:pt x="2754922" y="990925"/>
                </a:cubicBezTo>
                <a:cubicBezTo>
                  <a:pt x="2816401" y="1135065"/>
                  <a:pt x="2730381" y="1347432"/>
                  <a:pt x="2754922" y="1511160"/>
                </a:cubicBezTo>
                <a:cubicBezTo>
                  <a:pt x="2779463" y="1674889"/>
                  <a:pt x="2723060" y="1866233"/>
                  <a:pt x="2754922" y="2031396"/>
                </a:cubicBezTo>
                <a:cubicBezTo>
                  <a:pt x="2786784" y="2196559"/>
                  <a:pt x="2710488" y="2357470"/>
                  <a:pt x="2754922" y="2477312"/>
                </a:cubicBezTo>
                <a:cubicBezTo>
                  <a:pt x="2569776" y="2507120"/>
                  <a:pt x="2458077" y="2414712"/>
                  <a:pt x="2176388" y="2477312"/>
                </a:cubicBezTo>
                <a:cubicBezTo>
                  <a:pt x="1894699" y="2539912"/>
                  <a:pt x="1810637" y="2472800"/>
                  <a:pt x="1625404" y="2477312"/>
                </a:cubicBezTo>
                <a:cubicBezTo>
                  <a:pt x="1440171" y="2481824"/>
                  <a:pt x="1250558" y="2450842"/>
                  <a:pt x="1046870" y="2477312"/>
                </a:cubicBezTo>
                <a:cubicBezTo>
                  <a:pt x="843182" y="2503782"/>
                  <a:pt x="791643" y="2439055"/>
                  <a:pt x="578534" y="2477312"/>
                </a:cubicBezTo>
                <a:cubicBezTo>
                  <a:pt x="365425" y="2515569"/>
                  <a:pt x="212119" y="2419747"/>
                  <a:pt x="0" y="2477312"/>
                </a:cubicBezTo>
                <a:cubicBezTo>
                  <a:pt x="-23485" y="2261158"/>
                  <a:pt x="37124" y="2157625"/>
                  <a:pt x="0" y="2031396"/>
                </a:cubicBezTo>
                <a:cubicBezTo>
                  <a:pt x="-37124" y="1905167"/>
                  <a:pt x="38432" y="1689059"/>
                  <a:pt x="0" y="1511160"/>
                </a:cubicBezTo>
                <a:cubicBezTo>
                  <a:pt x="-38432" y="1333261"/>
                  <a:pt x="23480" y="1200290"/>
                  <a:pt x="0" y="1065244"/>
                </a:cubicBezTo>
                <a:cubicBezTo>
                  <a:pt x="-23480" y="930198"/>
                  <a:pt x="2657" y="700806"/>
                  <a:pt x="0" y="594555"/>
                </a:cubicBezTo>
                <a:cubicBezTo>
                  <a:pt x="-2657" y="488304"/>
                  <a:pt x="68189" y="24751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Esp32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Motor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MPU6050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Ultrasonic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20D34B-EFB4-DDA0-733D-7C13E64EC901}"/>
              </a:ext>
            </a:extLst>
          </p:cNvPr>
          <p:cNvSpPr/>
          <p:nvPr/>
        </p:nvSpPr>
        <p:spPr>
          <a:xfrm>
            <a:off x="8569646" y="2746337"/>
            <a:ext cx="2754922" cy="2477312"/>
          </a:xfrm>
          <a:custGeom>
            <a:avLst/>
            <a:gdLst>
              <a:gd name="connsiteX0" fmla="*/ 0 w 2754922"/>
              <a:gd name="connsiteY0" fmla="*/ 0 h 2477312"/>
              <a:gd name="connsiteX1" fmla="*/ 606083 w 2754922"/>
              <a:gd name="connsiteY1" fmla="*/ 0 h 2477312"/>
              <a:gd name="connsiteX2" fmla="*/ 1212166 w 2754922"/>
              <a:gd name="connsiteY2" fmla="*/ 0 h 2477312"/>
              <a:gd name="connsiteX3" fmla="*/ 1680502 w 2754922"/>
              <a:gd name="connsiteY3" fmla="*/ 0 h 2477312"/>
              <a:gd name="connsiteX4" fmla="*/ 2286585 w 2754922"/>
              <a:gd name="connsiteY4" fmla="*/ 0 h 2477312"/>
              <a:gd name="connsiteX5" fmla="*/ 2754922 w 2754922"/>
              <a:gd name="connsiteY5" fmla="*/ 0 h 2477312"/>
              <a:gd name="connsiteX6" fmla="*/ 2754922 w 2754922"/>
              <a:gd name="connsiteY6" fmla="*/ 445916 h 2477312"/>
              <a:gd name="connsiteX7" fmla="*/ 2754922 w 2754922"/>
              <a:gd name="connsiteY7" fmla="*/ 990925 h 2477312"/>
              <a:gd name="connsiteX8" fmla="*/ 2754922 w 2754922"/>
              <a:gd name="connsiteY8" fmla="*/ 1511160 h 2477312"/>
              <a:gd name="connsiteX9" fmla="*/ 2754922 w 2754922"/>
              <a:gd name="connsiteY9" fmla="*/ 2031396 h 2477312"/>
              <a:gd name="connsiteX10" fmla="*/ 2754922 w 2754922"/>
              <a:gd name="connsiteY10" fmla="*/ 2477312 h 2477312"/>
              <a:gd name="connsiteX11" fmla="*/ 2176388 w 2754922"/>
              <a:gd name="connsiteY11" fmla="*/ 2477312 h 2477312"/>
              <a:gd name="connsiteX12" fmla="*/ 1625404 w 2754922"/>
              <a:gd name="connsiteY12" fmla="*/ 2477312 h 2477312"/>
              <a:gd name="connsiteX13" fmla="*/ 1046870 w 2754922"/>
              <a:gd name="connsiteY13" fmla="*/ 2477312 h 2477312"/>
              <a:gd name="connsiteX14" fmla="*/ 578534 w 2754922"/>
              <a:gd name="connsiteY14" fmla="*/ 2477312 h 2477312"/>
              <a:gd name="connsiteX15" fmla="*/ 0 w 2754922"/>
              <a:gd name="connsiteY15" fmla="*/ 2477312 h 2477312"/>
              <a:gd name="connsiteX16" fmla="*/ 0 w 2754922"/>
              <a:gd name="connsiteY16" fmla="*/ 2031396 h 2477312"/>
              <a:gd name="connsiteX17" fmla="*/ 0 w 2754922"/>
              <a:gd name="connsiteY17" fmla="*/ 1511160 h 2477312"/>
              <a:gd name="connsiteX18" fmla="*/ 0 w 2754922"/>
              <a:gd name="connsiteY18" fmla="*/ 1065244 h 2477312"/>
              <a:gd name="connsiteX19" fmla="*/ 0 w 2754922"/>
              <a:gd name="connsiteY19" fmla="*/ 594555 h 2477312"/>
              <a:gd name="connsiteX20" fmla="*/ 0 w 2754922"/>
              <a:gd name="connsiteY20" fmla="*/ 0 h 247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4922" h="2477312" extrusionOk="0">
                <a:moveTo>
                  <a:pt x="0" y="0"/>
                </a:moveTo>
                <a:cubicBezTo>
                  <a:pt x="152725" y="-66298"/>
                  <a:pt x="453974" y="69175"/>
                  <a:pt x="606083" y="0"/>
                </a:cubicBezTo>
                <a:cubicBezTo>
                  <a:pt x="758192" y="-69175"/>
                  <a:pt x="1051098" y="48020"/>
                  <a:pt x="1212166" y="0"/>
                </a:cubicBezTo>
                <a:cubicBezTo>
                  <a:pt x="1373234" y="-48020"/>
                  <a:pt x="1466465" y="26937"/>
                  <a:pt x="1680502" y="0"/>
                </a:cubicBezTo>
                <a:cubicBezTo>
                  <a:pt x="1894539" y="-26937"/>
                  <a:pt x="2155199" y="52273"/>
                  <a:pt x="2286585" y="0"/>
                </a:cubicBezTo>
                <a:cubicBezTo>
                  <a:pt x="2417971" y="-52273"/>
                  <a:pt x="2539417" y="47493"/>
                  <a:pt x="2754922" y="0"/>
                </a:cubicBezTo>
                <a:cubicBezTo>
                  <a:pt x="2760706" y="199568"/>
                  <a:pt x="2750820" y="354074"/>
                  <a:pt x="2754922" y="445916"/>
                </a:cubicBezTo>
                <a:cubicBezTo>
                  <a:pt x="2759024" y="537758"/>
                  <a:pt x="2693443" y="846785"/>
                  <a:pt x="2754922" y="990925"/>
                </a:cubicBezTo>
                <a:cubicBezTo>
                  <a:pt x="2816401" y="1135065"/>
                  <a:pt x="2730381" y="1347432"/>
                  <a:pt x="2754922" y="1511160"/>
                </a:cubicBezTo>
                <a:cubicBezTo>
                  <a:pt x="2779463" y="1674889"/>
                  <a:pt x="2723060" y="1866233"/>
                  <a:pt x="2754922" y="2031396"/>
                </a:cubicBezTo>
                <a:cubicBezTo>
                  <a:pt x="2786784" y="2196559"/>
                  <a:pt x="2710488" y="2357470"/>
                  <a:pt x="2754922" y="2477312"/>
                </a:cubicBezTo>
                <a:cubicBezTo>
                  <a:pt x="2569776" y="2507120"/>
                  <a:pt x="2458077" y="2414712"/>
                  <a:pt x="2176388" y="2477312"/>
                </a:cubicBezTo>
                <a:cubicBezTo>
                  <a:pt x="1894699" y="2539912"/>
                  <a:pt x="1810637" y="2472800"/>
                  <a:pt x="1625404" y="2477312"/>
                </a:cubicBezTo>
                <a:cubicBezTo>
                  <a:pt x="1440171" y="2481824"/>
                  <a:pt x="1250558" y="2450842"/>
                  <a:pt x="1046870" y="2477312"/>
                </a:cubicBezTo>
                <a:cubicBezTo>
                  <a:pt x="843182" y="2503782"/>
                  <a:pt x="791643" y="2439055"/>
                  <a:pt x="578534" y="2477312"/>
                </a:cubicBezTo>
                <a:cubicBezTo>
                  <a:pt x="365425" y="2515569"/>
                  <a:pt x="212119" y="2419747"/>
                  <a:pt x="0" y="2477312"/>
                </a:cubicBezTo>
                <a:cubicBezTo>
                  <a:pt x="-23485" y="2261158"/>
                  <a:pt x="37124" y="2157625"/>
                  <a:pt x="0" y="2031396"/>
                </a:cubicBezTo>
                <a:cubicBezTo>
                  <a:pt x="-37124" y="1905167"/>
                  <a:pt x="38432" y="1689059"/>
                  <a:pt x="0" y="1511160"/>
                </a:cubicBezTo>
                <a:cubicBezTo>
                  <a:pt x="-38432" y="1333261"/>
                  <a:pt x="23480" y="1200290"/>
                  <a:pt x="0" y="1065244"/>
                </a:cubicBezTo>
                <a:cubicBezTo>
                  <a:pt x="-23480" y="930198"/>
                  <a:pt x="2657" y="700806"/>
                  <a:pt x="0" y="594555"/>
                </a:cubicBezTo>
                <a:cubicBezTo>
                  <a:pt x="-2657" y="488304"/>
                  <a:pt x="68189" y="24751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PID control algorithm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Kalman filter 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Bluetooth remote control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Hardware driver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OLED display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E07A38-8BC8-9130-4083-5E8938504AF0}"/>
              </a:ext>
            </a:extLst>
          </p:cNvPr>
          <p:cNvGrpSpPr/>
          <p:nvPr/>
        </p:nvGrpSpPr>
        <p:grpSpPr>
          <a:xfrm>
            <a:off x="4451164" y="1868224"/>
            <a:ext cx="4118482" cy="499624"/>
            <a:chOff x="733102" y="1556633"/>
            <a:chExt cx="4118482" cy="4996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F345A0-9A5D-F050-53B3-27AE014F69D8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Hardware Design</a:t>
              </a:r>
              <a:endParaRPr lang="en-US" altLang="zh-CN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8AEED656-39CF-7DE0-AF25-8EBB05326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23D937-0934-72AD-8DD1-8ACC5DEC0991}"/>
              </a:ext>
            </a:extLst>
          </p:cNvPr>
          <p:cNvGrpSpPr/>
          <p:nvPr/>
        </p:nvGrpSpPr>
        <p:grpSpPr>
          <a:xfrm>
            <a:off x="419016" y="1899653"/>
            <a:ext cx="4118482" cy="499624"/>
            <a:chOff x="733102" y="1556633"/>
            <a:chExt cx="4118482" cy="49962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7A1EEF-B32A-025B-E79F-B1C229995316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 and Simulation </a:t>
              </a:r>
              <a:endParaRPr lang="en-US" altLang="zh-CN" sz="2000" b="0" i="0" dirty="0">
                <a:solidFill>
                  <a:srgbClr val="0D0D0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8A07335D-74BE-B1D2-B810-C4B51FAA9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97BACBF-6481-F0E5-3081-0C81B2657C8B}"/>
              </a:ext>
            </a:extLst>
          </p:cNvPr>
          <p:cNvGrpSpPr/>
          <p:nvPr/>
        </p:nvGrpSpPr>
        <p:grpSpPr>
          <a:xfrm>
            <a:off x="8365939" y="1899653"/>
            <a:ext cx="4118482" cy="499624"/>
            <a:chOff x="733102" y="1556633"/>
            <a:chExt cx="4118482" cy="49962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1608504-62F7-0154-FBEC-C0CE6BAFB3C1}"/>
                </a:ext>
              </a:extLst>
            </p:cNvPr>
            <p:cNvSpPr txBox="1"/>
            <p:nvPr/>
          </p:nvSpPr>
          <p:spPr>
            <a:xfrm>
              <a:off x="911841" y="1556633"/>
              <a:ext cx="3939743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Software Design</a:t>
              </a:r>
              <a:endParaRPr lang="en-US" altLang="zh-CN" sz="20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286B52F-3614-8BD1-06F5-5AD6E984E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4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C9D6-B601-7309-CA34-399EE05A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ED29C6-65C3-6E16-4A20-30A0290F8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285F7F1-7532-16FB-3EF9-1A0A5835CEF1}"/>
              </a:ext>
            </a:extLst>
          </p:cNvPr>
          <p:cNvGrpSpPr/>
          <p:nvPr/>
        </p:nvGrpSpPr>
        <p:grpSpPr>
          <a:xfrm>
            <a:off x="0" y="-1"/>
            <a:ext cx="4872496" cy="1268413"/>
            <a:chOff x="0" y="-1"/>
            <a:chExt cx="4872496" cy="126841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8C634CC-BAF4-2F14-A626-0606231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25653B-72DB-3D2A-4D68-188B2CB44DFC}"/>
                </a:ext>
              </a:extLst>
            </p:cNvPr>
            <p:cNvSpPr txBox="1"/>
            <p:nvPr/>
          </p:nvSpPr>
          <p:spPr>
            <a:xfrm>
              <a:off x="1367433" y="471367"/>
              <a:ext cx="3505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Team Member Role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73D69C0-7238-09D0-C4A6-10A9123FC89A}"/>
              </a:ext>
            </a:extLst>
          </p:cNvPr>
          <p:cNvSpPr/>
          <p:nvPr/>
        </p:nvSpPr>
        <p:spPr>
          <a:xfrm>
            <a:off x="431528" y="1934256"/>
            <a:ext cx="1833116" cy="3642878"/>
          </a:xfrm>
          <a:custGeom>
            <a:avLst/>
            <a:gdLst>
              <a:gd name="connsiteX0" fmla="*/ 0 w 1833116"/>
              <a:gd name="connsiteY0" fmla="*/ 0 h 3642878"/>
              <a:gd name="connsiteX1" fmla="*/ 476610 w 1833116"/>
              <a:gd name="connsiteY1" fmla="*/ 0 h 3642878"/>
              <a:gd name="connsiteX2" fmla="*/ 898227 w 1833116"/>
              <a:gd name="connsiteY2" fmla="*/ 0 h 3642878"/>
              <a:gd name="connsiteX3" fmla="*/ 1301512 w 1833116"/>
              <a:gd name="connsiteY3" fmla="*/ 0 h 3642878"/>
              <a:gd name="connsiteX4" fmla="*/ 1833116 w 1833116"/>
              <a:gd name="connsiteY4" fmla="*/ 0 h 3642878"/>
              <a:gd name="connsiteX5" fmla="*/ 1833116 w 1833116"/>
              <a:gd name="connsiteY5" fmla="*/ 520411 h 3642878"/>
              <a:gd name="connsiteX6" fmla="*/ 1833116 w 1833116"/>
              <a:gd name="connsiteY6" fmla="*/ 967965 h 3642878"/>
              <a:gd name="connsiteX7" fmla="*/ 1833116 w 1833116"/>
              <a:gd name="connsiteY7" fmla="*/ 1524805 h 3642878"/>
              <a:gd name="connsiteX8" fmla="*/ 1833116 w 1833116"/>
              <a:gd name="connsiteY8" fmla="*/ 2081645 h 3642878"/>
              <a:gd name="connsiteX9" fmla="*/ 1833116 w 1833116"/>
              <a:gd name="connsiteY9" fmla="*/ 2638484 h 3642878"/>
              <a:gd name="connsiteX10" fmla="*/ 1833116 w 1833116"/>
              <a:gd name="connsiteY10" fmla="*/ 3122467 h 3642878"/>
              <a:gd name="connsiteX11" fmla="*/ 1833116 w 1833116"/>
              <a:gd name="connsiteY11" fmla="*/ 3642878 h 3642878"/>
              <a:gd name="connsiteX12" fmla="*/ 1356506 w 1833116"/>
              <a:gd name="connsiteY12" fmla="*/ 3642878 h 3642878"/>
              <a:gd name="connsiteX13" fmla="*/ 934889 w 1833116"/>
              <a:gd name="connsiteY13" fmla="*/ 3642878 h 3642878"/>
              <a:gd name="connsiteX14" fmla="*/ 531604 w 1833116"/>
              <a:gd name="connsiteY14" fmla="*/ 3642878 h 3642878"/>
              <a:gd name="connsiteX15" fmla="*/ 0 w 1833116"/>
              <a:gd name="connsiteY15" fmla="*/ 3642878 h 3642878"/>
              <a:gd name="connsiteX16" fmla="*/ 0 w 1833116"/>
              <a:gd name="connsiteY16" fmla="*/ 3122467 h 3642878"/>
              <a:gd name="connsiteX17" fmla="*/ 0 w 1833116"/>
              <a:gd name="connsiteY17" fmla="*/ 2602056 h 3642878"/>
              <a:gd name="connsiteX18" fmla="*/ 0 w 1833116"/>
              <a:gd name="connsiteY18" fmla="*/ 2154502 h 3642878"/>
              <a:gd name="connsiteX19" fmla="*/ 0 w 1833116"/>
              <a:gd name="connsiteY19" fmla="*/ 1597662 h 3642878"/>
              <a:gd name="connsiteX20" fmla="*/ 0 w 1833116"/>
              <a:gd name="connsiteY20" fmla="*/ 1150109 h 3642878"/>
              <a:gd name="connsiteX21" fmla="*/ 0 w 1833116"/>
              <a:gd name="connsiteY21" fmla="*/ 629697 h 3642878"/>
              <a:gd name="connsiteX22" fmla="*/ 0 w 1833116"/>
              <a:gd name="connsiteY22" fmla="*/ 0 h 36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3116" h="3642878" extrusionOk="0">
                <a:moveTo>
                  <a:pt x="0" y="0"/>
                </a:moveTo>
                <a:cubicBezTo>
                  <a:pt x="147614" y="-2071"/>
                  <a:pt x="241263" y="21409"/>
                  <a:pt x="476610" y="0"/>
                </a:cubicBezTo>
                <a:cubicBezTo>
                  <a:pt x="711957" y="-21409"/>
                  <a:pt x="725166" y="26188"/>
                  <a:pt x="898227" y="0"/>
                </a:cubicBezTo>
                <a:cubicBezTo>
                  <a:pt x="1071288" y="-26188"/>
                  <a:pt x="1210537" y="46050"/>
                  <a:pt x="1301512" y="0"/>
                </a:cubicBezTo>
                <a:cubicBezTo>
                  <a:pt x="1392488" y="-46050"/>
                  <a:pt x="1700664" y="20023"/>
                  <a:pt x="1833116" y="0"/>
                </a:cubicBezTo>
                <a:cubicBezTo>
                  <a:pt x="1890988" y="235748"/>
                  <a:pt x="1795015" y="337868"/>
                  <a:pt x="1833116" y="520411"/>
                </a:cubicBezTo>
                <a:cubicBezTo>
                  <a:pt x="1871217" y="702954"/>
                  <a:pt x="1788818" y="795626"/>
                  <a:pt x="1833116" y="967965"/>
                </a:cubicBezTo>
                <a:cubicBezTo>
                  <a:pt x="1877414" y="1140304"/>
                  <a:pt x="1807852" y="1308443"/>
                  <a:pt x="1833116" y="1524805"/>
                </a:cubicBezTo>
                <a:cubicBezTo>
                  <a:pt x="1858380" y="1741167"/>
                  <a:pt x="1787382" y="1831525"/>
                  <a:pt x="1833116" y="2081645"/>
                </a:cubicBezTo>
                <a:cubicBezTo>
                  <a:pt x="1878850" y="2331765"/>
                  <a:pt x="1805909" y="2443004"/>
                  <a:pt x="1833116" y="2638484"/>
                </a:cubicBezTo>
                <a:cubicBezTo>
                  <a:pt x="1860323" y="2833964"/>
                  <a:pt x="1813638" y="3010055"/>
                  <a:pt x="1833116" y="3122467"/>
                </a:cubicBezTo>
                <a:cubicBezTo>
                  <a:pt x="1852594" y="3234879"/>
                  <a:pt x="1791846" y="3508752"/>
                  <a:pt x="1833116" y="3642878"/>
                </a:cubicBezTo>
                <a:cubicBezTo>
                  <a:pt x="1674106" y="3658730"/>
                  <a:pt x="1490286" y="3616150"/>
                  <a:pt x="1356506" y="3642878"/>
                </a:cubicBezTo>
                <a:cubicBezTo>
                  <a:pt x="1222726" y="3669606"/>
                  <a:pt x="1095812" y="3626760"/>
                  <a:pt x="934889" y="3642878"/>
                </a:cubicBezTo>
                <a:cubicBezTo>
                  <a:pt x="773966" y="3658996"/>
                  <a:pt x="700201" y="3622863"/>
                  <a:pt x="531604" y="3642878"/>
                </a:cubicBezTo>
                <a:cubicBezTo>
                  <a:pt x="363008" y="3662893"/>
                  <a:pt x="200329" y="3589456"/>
                  <a:pt x="0" y="3642878"/>
                </a:cubicBezTo>
                <a:cubicBezTo>
                  <a:pt x="-9918" y="3471761"/>
                  <a:pt x="12734" y="3331732"/>
                  <a:pt x="0" y="3122467"/>
                </a:cubicBezTo>
                <a:cubicBezTo>
                  <a:pt x="-12734" y="2913202"/>
                  <a:pt x="28455" y="2832502"/>
                  <a:pt x="0" y="2602056"/>
                </a:cubicBezTo>
                <a:cubicBezTo>
                  <a:pt x="-28455" y="2371610"/>
                  <a:pt x="39860" y="2250141"/>
                  <a:pt x="0" y="2154502"/>
                </a:cubicBezTo>
                <a:cubicBezTo>
                  <a:pt x="-39860" y="2058863"/>
                  <a:pt x="47008" y="1722703"/>
                  <a:pt x="0" y="1597662"/>
                </a:cubicBezTo>
                <a:cubicBezTo>
                  <a:pt x="-47008" y="1472621"/>
                  <a:pt x="964" y="1335719"/>
                  <a:pt x="0" y="1150109"/>
                </a:cubicBezTo>
                <a:cubicBezTo>
                  <a:pt x="-964" y="964499"/>
                  <a:pt x="37339" y="781565"/>
                  <a:pt x="0" y="629697"/>
                </a:cubicBezTo>
                <a:cubicBezTo>
                  <a:pt x="-37339" y="477829"/>
                  <a:pt x="36860" y="17962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Leader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imscape 3D modeling;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 remote control mobile App design;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Inclination calculation based on kalman filter and motion sensor MPU6050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 communication implementation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A629BD-63ED-0A68-7ACF-DB4F4A762E3B}"/>
              </a:ext>
            </a:extLst>
          </p:cNvPr>
          <p:cNvGrpSpPr/>
          <p:nvPr/>
        </p:nvGrpSpPr>
        <p:grpSpPr>
          <a:xfrm>
            <a:off x="432412" y="1382637"/>
            <a:ext cx="2186879" cy="377411"/>
            <a:chOff x="733102" y="1639730"/>
            <a:chExt cx="4029112" cy="4348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9D54F3-3B6C-3B60-EBFA-4FAD4464AE3C}"/>
                </a:ext>
              </a:extLst>
            </p:cNvPr>
            <p:cNvSpPr txBox="1"/>
            <p:nvPr/>
          </p:nvSpPr>
          <p:spPr>
            <a:xfrm>
              <a:off x="822471" y="1639730"/>
              <a:ext cx="3939743" cy="43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 </a:t>
              </a:r>
              <a:r>
                <a:rPr lang="en-US" altLang="zh-CN" sz="1400" b="1" dirty="0" err="1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Jialin</a:t>
              </a:r>
              <a:endPara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07A56BE0-7E98-8EFD-EC48-0A160118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B4E103-4244-A9C5-392E-2980460CEF1D}"/>
              </a:ext>
            </a:extLst>
          </p:cNvPr>
          <p:cNvGrpSpPr/>
          <p:nvPr/>
        </p:nvGrpSpPr>
        <p:grpSpPr>
          <a:xfrm>
            <a:off x="2619291" y="1381329"/>
            <a:ext cx="2186879" cy="377411"/>
            <a:chOff x="733102" y="1639730"/>
            <a:chExt cx="4029113" cy="43488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3362DA-EAE1-3AE7-65CC-E6F3A39907C2}"/>
                </a:ext>
              </a:extLst>
            </p:cNvPr>
            <p:cNvSpPr txBox="1"/>
            <p:nvPr/>
          </p:nvSpPr>
          <p:spPr>
            <a:xfrm>
              <a:off x="822472" y="1639730"/>
              <a:ext cx="3939743" cy="43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Huang </a:t>
              </a:r>
              <a:r>
                <a:rPr lang="en-US" altLang="zh-CN" sz="1400" b="1" dirty="0" err="1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Xiaoying</a:t>
              </a:r>
              <a:endPara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280A95ED-A14D-0A7C-FD6E-97AFD7EF8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F31FF3-E248-7636-860D-7054B7D71D82}"/>
              </a:ext>
            </a:extLst>
          </p:cNvPr>
          <p:cNvGrpSpPr/>
          <p:nvPr/>
        </p:nvGrpSpPr>
        <p:grpSpPr>
          <a:xfrm>
            <a:off x="4879818" y="1380021"/>
            <a:ext cx="2186879" cy="377411"/>
            <a:chOff x="733102" y="1639730"/>
            <a:chExt cx="4029113" cy="43488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40F7C7-8044-B0C4-52E1-0251DDA32B50}"/>
                </a:ext>
              </a:extLst>
            </p:cNvPr>
            <p:cNvSpPr txBox="1"/>
            <p:nvPr/>
          </p:nvSpPr>
          <p:spPr>
            <a:xfrm>
              <a:off x="822472" y="1639730"/>
              <a:ext cx="3939743" cy="43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Huang Jian</a:t>
              </a: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E2FAB40D-9528-EFE3-BAD0-87D3C510F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092BEBA-7665-9CCC-2DB2-9E73161E0207}"/>
              </a:ext>
            </a:extLst>
          </p:cNvPr>
          <p:cNvGrpSpPr/>
          <p:nvPr/>
        </p:nvGrpSpPr>
        <p:grpSpPr>
          <a:xfrm>
            <a:off x="7211576" y="1382637"/>
            <a:ext cx="2186879" cy="377411"/>
            <a:chOff x="733102" y="1639730"/>
            <a:chExt cx="4029113" cy="43488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FFB965A-5375-0954-D9BD-1C4E37D32736}"/>
                </a:ext>
              </a:extLst>
            </p:cNvPr>
            <p:cNvSpPr txBox="1"/>
            <p:nvPr/>
          </p:nvSpPr>
          <p:spPr>
            <a:xfrm>
              <a:off x="822472" y="1639730"/>
              <a:ext cx="3939743" cy="43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Liu </a:t>
              </a:r>
              <a:r>
                <a:rPr lang="en-US" altLang="zh-CN" sz="1400" b="1" dirty="0" err="1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Zhaoyue</a:t>
              </a:r>
              <a:endPara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1E9F4AF4-FAF6-DA41-FFCD-50216FC13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2D64C6C-5462-652E-2B18-EB05A23BBBCB}"/>
              </a:ext>
            </a:extLst>
          </p:cNvPr>
          <p:cNvGrpSpPr/>
          <p:nvPr/>
        </p:nvGrpSpPr>
        <p:grpSpPr>
          <a:xfrm>
            <a:off x="9572709" y="1382637"/>
            <a:ext cx="2186879" cy="377411"/>
            <a:chOff x="733102" y="1639730"/>
            <a:chExt cx="4029113" cy="43488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337A0A9-51B1-BBB9-BEFA-8C2F1CB0F671}"/>
                </a:ext>
              </a:extLst>
            </p:cNvPr>
            <p:cNvSpPr txBox="1"/>
            <p:nvPr/>
          </p:nvSpPr>
          <p:spPr>
            <a:xfrm>
              <a:off x="822472" y="1639730"/>
              <a:ext cx="3939743" cy="43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Hou </a:t>
              </a:r>
              <a:r>
                <a:rPr lang="en-US" altLang="zh-CN" sz="1400" b="1" dirty="0" err="1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Yabin</a:t>
              </a:r>
              <a:endPara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DD26383-FB20-F5C1-BF47-82BB5A23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2" y="1745672"/>
              <a:ext cx="178740" cy="219988"/>
            </a:xfrm>
            <a:prstGeom prst="rect">
              <a:avLst/>
            </a:prstGeom>
            <a:solidFill>
              <a:srgbClr val="EE464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9D95AE9A-F69E-36E7-3EE5-C66D4B040347}"/>
              </a:ext>
            </a:extLst>
          </p:cNvPr>
          <p:cNvSpPr/>
          <p:nvPr/>
        </p:nvSpPr>
        <p:spPr>
          <a:xfrm>
            <a:off x="2591756" y="1946842"/>
            <a:ext cx="2037394" cy="3642878"/>
          </a:xfrm>
          <a:custGeom>
            <a:avLst/>
            <a:gdLst>
              <a:gd name="connsiteX0" fmla="*/ 0 w 2037394"/>
              <a:gd name="connsiteY0" fmla="*/ 0 h 3642878"/>
              <a:gd name="connsiteX1" fmla="*/ 529722 w 2037394"/>
              <a:gd name="connsiteY1" fmla="*/ 0 h 3642878"/>
              <a:gd name="connsiteX2" fmla="*/ 998323 w 2037394"/>
              <a:gd name="connsiteY2" fmla="*/ 0 h 3642878"/>
              <a:gd name="connsiteX3" fmla="*/ 1446550 w 2037394"/>
              <a:gd name="connsiteY3" fmla="*/ 0 h 3642878"/>
              <a:gd name="connsiteX4" fmla="*/ 2037394 w 2037394"/>
              <a:gd name="connsiteY4" fmla="*/ 0 h 3642878"/>
              <a:gd name="connsiteX5" fmla="*/ 2037394 w 2037394"/>
              <a:gd name="connsiteY5" fmla="*/ 520411 h 3642878"/>
              <a:gd name="connsiteX6" fmla="*/ 2037394 w 2037394"/>
              <a:gd name="connsiteY6" fmla="*/ 967965 h 3642878"/>
              <a:gd name="connsiteX7" fmla="*/ 2037394 w 2037394"/>
              <a:gd name="connsiteY7" fmla="*/ 1524805 h 3642878"/>
              <a:gd name="connsiteX8" fmla="*/ 2037394 w 2037394"/>
              <a:gd name="connsiteY8" fmla="*/ 2081645 h 3642878"/>
              <a:gd name="connsiteX9" fmla="*/ 2037394 w 2037394"/>
              <a:gd name="connsiteY9" fmla="*/ 2638484 h 3642878"/>
              <a:gd name="connsiteX10" fmla="*/ 2037394 w 2037394"/>
              <a:gd name="connsiteY10" fmla="*/ 3122467 h 3642878"/>
              <a:gd name="connsiteX11" fmla="*/ 2037394 w 2037394"/>
              <a:gd name="connsiteY11" fmla="*/ 3642878 h 3642878"/>
              <a:gd name="connsiteX12" fmla="*/ 1507672 w 2037394"/>
              <a:gd name="connsiteY12" fmla="*/ 3642878 h 3642878"/>
              <a:gd name="connsiteX13" fmla="*/ 1039071 w 2037394"/>
              <a:gd name="connsiteY13" fmla="*/ 3642878 h 3642878"/>
              <a:gd name="connsiteX14" fmla="*/ 590844 w 2037394"/>
              <a:gd name="connsiteY14" fmla="*/ 3642878 h 3642878"/>
              <a:gd name="connsiteX15" fmla="*/ 0 w 2037394"/>
              <a:gd name="connsiteY15" fmla="*/ 3642878 h 3642878"/>
              <a:gd name="connsiteX16" fmla="*/ 0 w 2037394"/>
              <a:gd name="connsiteY16" fmla="*/ 3122467 h 3642878"/>
              <a:gd name="connsiteX17" fmla="*/ 0 w 2037394"/>
              <a:gd name="connsiteY17" fmla="*/ 2602056 h 3642878"/>
              <a:gd name="connsiteX18" fmla="*/ 0 w 2037394"/>
              <a:gd name="connsiteY18" fmla="*/ 2154502 h 3642878"/>
              <a:gd name="connsiteX19" fmla="*/ 0 w 2037394"/>
              <a:gd name="connsiteY19" fmla="*/ 1597662 h 3642878"/>
              <a:gd name="connsiteX20" fmla="*/ 0 w 2037394"/>
              <a:gd name="connsiteY20" fmla="*/ 1150109 h 3642878"/>
              <a:gd name="connsiteX21" fmla="*/ 0 w 2037394"/>
              <a:gd name="connsiteY21" fmla="*/ 629697 h 3642878"/>
              <a:gd name="connsiteX22" fmla="*/ 0 w 2037394"/>
              <a:gd name="connsiteY22" fmla="*/ 0 h 36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37394" h="3642878" extrusionOk="0">
                <a:moveTo>
                  <a:pt x="0" y="0"/>
                </a:moveTo>
                <a:cubicBezTo>
                  <a:pt x="236340" y="-1238"/>
                  <a:pt x="399678" y="35371"/>
                  <a:pt x="529722" y="0"/>
                </a:cubicBezTo>
                <a:cubicBezTo>
                  <a:pt x="659766" y="-35371"/>
                  <a:pt x="893789" y="50705"/>
                  <a:pt x="998323" y="0"/>
                </a:cubicBezTo>
                <a:cubicBezTo>
                  <a:pt x="1102857" y="-50705"/>
                  <a:pt x="1278806" y="20571"/>
                  <a:pt x="1446550" y="0"/>
                </a:cubicBezTo>
                <a:cubicBezTo>
                  <a:pt x="1614294" y="-20571"/>
                  <a:pt x="1780404" y="24200"/>
                  <a:pt x="2037394" y="0"/>
                </a:cubicBezTo>
                <a:cubicBezTo>
                  <a:pt x="2095266" y="235748"/>
                  <a:pt x="1999293" y="337868"/>
                  <a:pt x="2037394" y="520411"/>
                </a:cubicBezTo>
                <a:cubicBezTo>
                  <a:pt x="2075495" y="702954"/>
                  <a:pt x="1993096" y="795626"/>
                  <a:pt x="2037394" y="967965"/>
                </a:cubicBezTo>
                <a:cubicBezTo>
                  <a:pt x="2081692" y="1140304"/>
                  <a:pt x="2012130" y="1308443"/>
                  <a:pt x="2037394" y="1524805"/>
                </a:cubicBezTo>
                <a:cubicBezTo>
                  <a:pt x="2062658" y="1741167"/>
                  <a:pt x="1991660" y="1831525"/>
                  <a:pt x="2037394" y="2081645"/>
                </a:cubicBezTo>
                <a:cubicBezTo>
                  <a:pt x="2083128" y="2331765"/>
                  <a:pt x="2010187" y="2443004"/>
                  <a:pt x="2037394" y="2638484"/>
                </a:cubicBezTo>
                <a:cubicBezTo>
                  <a:pt x="2064601" y="2833964"/>
                  <a:pt x="2017916" y="3010055"/>
                  <a:pt x="2037394" y="3122467"/>
                </a:cubicBezTo>
                <a:cubicBezTo>
                  <a:pt x="2056872" y="3234879"/>
                  <a:pt x="1996124" y="3508752"/>
                  <a:pt x="2037394" y="3642878"/>
                </a:cubicBezTo>
                <a:cubicBezTo>
                  <a:pt x="1901617" y="3646542"/>
                  <a:pt x="1662047" y="3633983"/>
                  <a:pt x="1507672" y="3642878"/>
                </a:cubicBezTo>
                <a:cubicBezTo>
                  <a:pt x="1353297" y="3651773"/>
                  <a:pt x="1146064" y="3613348"/>
                  <a:pt x="1039071" y="3642878"/>
                </a:cubicBezTo>
                <a:cubicBezTo>
                  <a:pt x="932078" y="3672408"/>
                  <a:pt x="749421" y="3591894"/>
                  <a:pt x="590844" y="3642878"/>
                </a:cubicBezTo>
                <a:cubicBezTo>
                  <a:pt x="432267" y="3693862"/>
                  <a:pt x="264887" y="3618344"/>
                  <a:pt x="0" y="3642878"/>
                </a:cubicBezTo>
                <a:cubicBezTo>
                  <a:pt x="-9918" y="3471761"/>
                  <a:pt x="12734" y="3331732"/>
                  <a:pt x="0" y="3122467"/>
                </a:cubicBezTo>
                <a:cubicBezTo>
                  <a:pt x="-12734" y="2913202"/>
                  <a:pt x="28455" y="2832502"/>
                  <a:pt x="0" y="2602056"/>
                </a:cubicBezTo>
                <a:cubicBezTo>
                  <a:pt x="-28455" y="2371610"/>
                  <a:pt x="39860" y="2250141"/>
                  <a:pt x="0" y="2154502"/>
                </a:cubicBezTo>
                <a:cubicBezTo>
                  <a:pt x="-39860" y="2058863"/>
                  <a:pt x="47008" y="1722703"/>
                  <a:pt x="0" y="1597662"/>
                </a:cubicBezTo>
                <a:cubicBezTo>
                  <a:pt x="-47008" y="1472621"/>
                  <a:pt x="964" y="1335719"/>
                  <a:pt x="0" y="1150109"/>
                </a:cubicBezTo>
                <a:cubicBezTo>
                  <a:pt x="-964" y="964499"/>
                  <a:pt x="37339" y="781565"/>
                  <a:pt x="0" y="629697"/>
                </a:cubicBezTo>
                <a:cubicBezTo>
                  <a:pt x="-37339" y="477829"/>
                  <a:pt x="36860" y="17962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Kinetic model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ncorporating state-space representation for precise stability and control analysis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PID control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E9D5A68-2C61-A8CA-9DB6-5CB1C479FF5E}"/>
              </a:ext>
            </a:extLst>
          </p:cNvPr>
          <p:cNvSpPr/>
          <p:nvPr/>
        </p:nvSpPr>
        <p:spPr>
          <a:xfrm>
            <a:off x="4879818" y="1934256"/>
            <a:ext cx="1925632" cy="3642878"/>
          </a:xfrm>
          <a:custGeom>
            <a:avLst/>
            <a:gdLst>
              <a:gd name="connsiteX0" fmla="*/ 0 w 1925632"/>
              <a:gd name="connsiteY0" fmla="*/ 0 h 3642878"/>
              <a:gd name="connsiteX1" fmla="*/ 500664 w 1925632"/>
              <a:gd name="connsiteY1" fmla="*/ 0 h 3642878"/>
              <a:gd name="connsiteX2" fmla="*/ 943560 w 1925632"/>
              <a:gd name="connsiteY2" fmla="*/ 0 h 3642878"/>
              <a:gd name="connsiteX3" fmla="*/ 1367199 w 1925632"/>
              <a:gd name="connsiteY3" fmla="*/ 0 h 3642878"/>
              <a:gd name="connsiteX4" fmla="*/ 1925632 w 1925632"/>
              <a:gd name="connsiteY4" fmla="*/ 0 h 3642878"/>
              <a:gd name="connsiteX5" fmla="*/ 1925632 w 1925632"/>
              <a:gd name="connsiteY5" fmla="*/ 520411 h 3642878"/>
              <a:gd name="connsiteX6" fmla="*/ 1925632 w 1925632"/>
              <a:gd name="connsiteY6" fmla="*/ 967965 h 3642878"/>
              <a:gd name="connsiteX7" fmla="*/ 1925632 w 1925632"/>
              <a:gd name="connsiteY7" fmla="*/ 1524805 h 3642878"/>
              <a:gd name="connsiteX8" fmla="*/ 1925632 w 1925632"/>
              <a:gd name="connsiteY8" fmla="*/ 2081645 h 3642878"/>
              <a:gd name="connsiteX9" fmla="*/ 1925632 w 1925632"/>
              <a:gd name="connsiteY9" fmla="*/ 2638484 h 3642878"/>
              <a:gd name="connsiteX10" fmla="*/ 1925632 w 1925632"/>
              <a:gd name="connsiteY10" fmla="*/ 3122467 h 3642878"/>
              <a:gd name="connsiteX11" fmla="*/ 1925632 w 1925632"/>
              <a:gd name="connsiteY11" fmla="*/ 3642878 h 3642878"/>
              <a:gd name="connsiteX12" fmla="*/ 1424968 w 1925632"/>
              <a:gd name="connsiteY12" fmla="*/ 3642878 h 3642878"/>
              <a:gd name="connsiteX13" fmla="*/ 982072 w 1925632"/>
              <a:gd name="connsiteY13" fmla="*/ 3642878 h 3642878"/>
              <a:gd name="connsiteX14" fmla="*/ 558433 w 1925632"/>
              <a:gd name="connsiteY14" fmla="*/ 3642878 h 3642878"/>
              <a:gd name="connsiteX15" fmla="*/ 0 w 1925632"/>
              <a:gd name="connsiteY15" fmla="*/ 3642878 h 3642878"/>
              <a:gd name="connsiteX16" fmla="*/ 0 w 1925632"/>
              <a:gd name="connsiteY16" fmla="*/ 3122467 h 3642878"/>
              <a:gd name="connsiteX17" fmla="*/ 0 w 1925632"/>
              <a:gd name="connsiteY17" fmla="*/ 2602056 h 3642878"/>
              <a:gd name="connsiteX18" fmla="*/ 0 w 1925632"/>
              <a:gd name="connsiteY18" fmla="*/ 2154502 h 3642878"/>
              <a:gd name="connsiteX19" fmla="*/ 0 w 1925632"/>
              <a:gd name="connsiteY19" fmla="*/ 1597662 h 3642878"/>
              <a:gd name="connsiteX20" fmla="*/ 0 w 1925632"/>
              <a:gd name="connsiteY20" fmla="*/ 1150109 h 3642878"/>
              <a:gd name="connsiteX21" fmla="*/ 0 w 1925632"/>
              <a:gd name="connsiteY21" fmla="*/ 629697 h 3642878"/>
              <a:gd name="connsiteX22" fmla="*/ 0 w 1925632"/>
              <a:gd name="connsiteY22" fmla="*/ 0 h 36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5632" h="3642878" extrusionOk="0">
                <a:moveTo>
                  <a:pt x="0" y="0"/>
                </a:moveTo>
                <a:cubicBezTo>
                  <a:pt x="237135" y="-24672"/>
                  <a:pt x="394022" y="55628"/>
                  <a:pt x="500664" y="0"/>
                </a:cubicBezTo>
                <a:cubicBezTo>
                  <a:pt x="607306" y="-55628"/>
                  <a:pt x="838937" y="1829"/>
                  <a:pt x="943560" y="0"/>
                </a:cubicBezTo>
                <a:cubicBezTo>
                  <a:pt x="1048183" y="-1829"/>
                  <a:pt x="1220503" y="14747"/>
                  <a:pt x="1367199" y="0"/>
                </a:cubicBezTo>
                <a:cubicBezTo>
                  <a:pt x="1513895" y="-14747"/>
                  <a:pt x="1697151" y="28657"/>
                  <a:pt x="1925632" y="0"/>
                </a:cubicBezTo>
                <a:cubicBezTo>
                  <a:pt x="1983504" y="235748"/>
                  <a:pt x="1887531" y="337868"/>
                  <a:pt x="1925632" y="520411"/>
                </a:cubicBezTo>
                <a:cubicBezTo>
                  <a:pt x="1963733" y="702954"/>
                  <a:pt x="1881334" y="795626"/>
                  <a:pt x="1925632" y="967965"/>
                </a:cubicBezTo>
                <a:cubicBezTo>
                  <a:pt x="1969930" y="1140304"/>
                  <a:pt x="1900368" y="1308443"/>
                  <a:pt x="1925632" y="1524805"/>
                </a:cubicBezTo>
                <a:cubicBezTo>
                  <a:pt x="1950896" y="1741167"/>
                  <a:pt x="1879898" y="1831525"/>
                  <a:pt x="1925632" y="2081645"/>
                </a:cubicBezTo>
                <a:cubicBezTo>
                  <a:pt x="1971366" y="2331765"/>
                  <a:pt x="1898425" y="2443004"/>
                  <a:pt x="1925632" y="2638484"/>
                </a:cubicBezTo>
                <a:cubicBezTo>
                  <a:pt x="1952839" y="2833964"/>
                  <a:pt x="1906154" y="3010055"/>
                  <a:pt x="1925632" y="3122467"/>
                </a:cubicBezTo>
                <a:cubicBezTo>
                  <a:pt x="1945110" y="3234879"/>
                  <a:pt x="1884362" y="3508752"/>
                  <a:pt x="1925632" y="3642878"/>
                </a:cubicBezTo>
                <a:cubicBezTo>
                  <a:pt x="1797373" y="3687960"/>
                  <a:pt x="1555717" y="3626755"/>
                  <a:pt x="1424968" y="3642878"/>
                </a:cubicBezTo>
                <a:cubicBezTo>
                  <a:pt x="1294219" y="3659001"/>
                  <a:pt x="1188841" y="3593277"/>
                  <a:pt x="982072" y="3642878"/>
                </a:cubicBezTo>
                <a:cubicBezTo>
                  <a:pt x="775303" y="3692479"/>
                  <a:pt x="718047" y="3613300"/>
                  <a:pt x="558433" y="3642878"/>
                </a:cubicBezTo>
                <a:cubicBezTo>
                  <a:pt x="398819" y="3672456"/>
                  <a:pt x="164945" y="3634973"/>
                  <a:pt x="0" y="3642878"/>
                </a:cubicBezTo>
                <a:cubicBezTo>
                  <a:pt x="-9918" y="3471761"/>
                  <a:pt x="12734" y="3331732"/>
                  <a:pt x="0" y="3122467"/>
                </a:cubicBezTo>
                <a:cubicBezTo>
                  <a:pt x="-12734" y="2913202"/>
                  <a:pt x="28455" y="2832502"/>
                  <a:pt x="0" y="2602056"/>
                </a:cubicBezTo>
                <a:cubicBezTo>
                  <a:pt x="-28455" y="2371610"/>
                  <a:pt x="39860" y="2250141"/>
                  <a:pt x="0" y="2154502"/>
                </a:cubicBezTo>
                <a:cubicBezTo>
                  <a:pt x="-39860" y="2058863"/>
                  <a:pt x="47008" y="1722703"/>
                  <a:pt x="0" y="1597662"/>
                </a:cubicBezTo>
                <a:cubicBezTo>
                  <a:pt x="-47008" y="1472621"/>
                  <a:pt x="964" y="1335719"/>
                  <a:pt x="0" y="1150109"/>
                </a:cubicBezTo>
                <a:cubicBezTo>
                  <a:pt x="-964" y="964499"/>
                  <a:pt x="37339" y="781565"/>
                  <a:pt x="0" y="629697"/>
                </a:cubicBezTo>
                <a:cubicBezTo>
                  <a:pt x="-37339" y="477829"/>
                  <a:pt x="36860" y="17962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 control program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 Model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Simulink simulation model of control system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hardware driver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and fabricate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3674996-AD08-FDEF-BE9A-0996A6EC49AB}"/>
              </a:ext>
            </a:extLst>
          </p:cNvPr>
          <p:cNvSpPr/>
          <p:nvPr/>
        </p:nvSpPr>
        <p:spPr>
          <a:xfrm>
            <a:off x="7208604" y="1934256"/>
            <a:ext cx="1925632" cy="3642878"/>
          </a:xfrm>
          <a:custGeom>
            <a:avLst/>
            <a:gdLst>
              <a:gd name="connsiteX0" fmla="*/ 0 w 1925632"/>
              <a:gd name="connsiteY0" fmla="*/ 0 h 3642878"/>
              <a:gd name="connsiteX1" fmla="*/ 500664 w 1925632"/>
              <a:gd name="connsiteY1" fmla="*/ 0 h 3642878"/>
              <a:gd name="connsiteX2" fmla="*/ 943560 w 1925632"/>
              <a:gd name="connsiteY2" fmla="*/ 0 h 3642878"/>
              <a:gd name="connsiteX3" fmla="*/ 1367199 w 1925632"/>
              <a:gd name="connsiteY3" fmla="*/ 0 h 3642878"/>
              <a:gd name="connsiteX4" fmla="*/ 1925632 w 1925632"/>
              <a:gd name="connsiteY4" fmla="*/ 0 h 3642878"/>
              <a:gd name="connsiteX5" fmla="*/ 1925632 w 1925632"/>
              <a:gd name="connsiteY5" fmla="*/ 520411 h 3642878"/>
              <a:gd name="connsiteX6" fmla="*/ 1925632 w 1925632"/>
              <a:gd name="connsiteY6" fmla="*/ 967965 h 3642878"/>
              <a:gd name="connsiteX7" fmla="*/ 1925632 w 1925632"/>
              <a:gd name="connsiteY7" fmla="*/ 1524805 h 3642878"/>
              <a:gd name="connsiteX8" fmla="*/ 1925632 w 1925632"/>
              <a:gd name="connsiteY8" fmla="*/ 2081645 h 3642878"/>
              <a:gd name="connsiteX9" fmla="*/ 1925632 w 1925632"/>
              <a:gd name="connsiteY9" fmla="*/ 2638484 h 3642878"/>
              <a:gd name="connsiteX10" fmla="*/ 1925632 w 1925632"/>
              <a:gd name="connsiteY10" fmla="*/ 3122467 h 3642878"/>
              <a:gd name="connsiteX11" fmla="*/ 1925632 w 1925632"/>
              <a:gd name="connsiteY11" fmla="*/ 3642878 h 3642878"/>
              <a:gd name="connsiteX12" fmla="*/ 1424968 w 1925632"/>
              <a:gd name="connsiteY12" fmla="*/ 3642878 h 3642878"/>
              <a:gd name="connsiteX13" fmla="*/ 982072 w 1925632"/>
              <a:gd name="connsiteY13" fmla="*/ 3642878 h 3642878"/>
              <a:gd name="connsiteX14" fmla="*/ 558433 w 1925632"/>
              <a:gd name="connsiteY14" fmla="*/ 3642878 h 3642878"/>
              <a:gd name="connsiteX15" fmla="*/ 0 w 1925632"/>
              <a:gd name="connsiteY15" fmla="*/ 3642878 h 3642878"/>
              <a:gd name="connsiteX16" fmla="*/ 0 w 1925632"/>
              <a:gd name="connsiteY16" fmla="*/ 3122467 h 3642878"/>
              <a:gd name="connsiteX17" fmla="*/ 0 w 1925632"/>
              <a:gd name="connsiteY17" fmla="*/ 2602056 h 3642878"/>
              <a:gd name="connsiteX18" fmla="*/ 0 w 1925632"/>
              <a:gd name="connsiteY18" fmla="*/ 2154502 h 3642878"/>
              <a:gd name="connsiteX19" fmla="*/ 0 w 1925632"/>
              <a:gd name="connsiteY19" fmla="*/ 1597662 h 3642878"/>
              <a:gd name="connsiteX20" fmla="*/ 0 w 1925632"/>
              <a:gd name="connsiteY20" fmla="*/ 1150109 h 3642878"/>
              <a:gd name="connsiteX21" fmla="*/ 0 w 1925632"/>
              <a:gd name="connsiteY21" fmla="*/ 629697 h 3642878"/>
              <a:gd name="connsiteX22" fmla="*/ 0 w 1925632"/>
              <a:gd name="connsiteY22" fmla="*/ 0 h 36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25632" h="3642878" extrusionOk="0">
                <a:moveTo>
                  <a:pt x="0" y="0"/>
                </a:moveTo>
                <a:cubicBezTo>
                  <a:pt x="237135" y="-24672"/>
                  <a:pt x="394022" y="55628"/>
                  <a:pt x="500664" y="0"/>
                </a:cubicBezTo>
                <a:cubicBezTo>
                  <a:pt x="607306" y="-55628"/>
                  <a:pt x="838937" y="1829"/>
                  <a:pt x="943560" y="0"/>
                </a:cubicBezTo>
                <a:cubicBezTo>
                  <a:pt x="1048183" y="-1829"/>
                  <a:pt x="1220503" y="14747"/>
                  <a:pt x="1367199" y="0"/>
                </a:cubicBezTo>
                <a:cubicBezTo>
                  <a:pt x="1513895" y="-14747"/>
                  <a:pt x="1697151" y="28657"/>
                  <a:pt x="1925632" y="0"/>
                </a:cubicBezTo>
                <a:cubicBezTo>
                  <a:pt x="1983504" y="235748"/>
                  <a:pt x="1887531" y="337868"/>
                  <a:pt x="1925632" y="520411"/>
                </a:cubicBezTo>
                <a:cubicBezTo>
                  <a:pt x="1963733" y="702954"/>
                  <a:pt x="1881334" y="795626"/>
                  <a:pt x="1925632" y="967965"/>
                </a:cubicBezTo>
                <a:cubicBezTo>
                  <a:pt x="1969930" y="1140304"/>
                  <a:pt x="1900368" y="1308443"/>
                  <a:pt x="1925632" y="1524805"/>
                </a:cubicBezTo>
                <a:cubicBezTo>
                  <a:pt x="1950896" y="1741167"/>
                  <a:pt x="1879898" y="1831525"/>
                  <a:pt x="1925632" y="2081645"/>
                </a:cubicBezTo>
                <a:cubicBezTo>
                  <a:pt x="1971366" y="2331765"/>
                  <a:pt x="1898425" y="2443004"/>
                  <a:pt x="1925632" y="2638484"/>
                </a:cubicBezTo>
                <a:cubicBezTo>
                  <a:pt x="1952839" y="2833964"/>
                  <a:pt x="1906154" y="3010055"/>
                  <a:pt x="1925632" y="3122467"/>
                </a:cubicBezTo>
                <a:cubicBezTo>
                  <a:pt x="1945110" y="3234879"/>
                  <a:pt x="1884362" y="3508752"/>
                  <a:pt x="1925632" y="3642878"/>
                </a:cubicBezTo>
                <a:cubicBezTo>
                  <a:pt x="1797373" y="3687960"/>
                  <a:pt x="1555717" y="3626755"/>
                  <a:pt x="1424968" y="3642878"/>
                </a:cubicBezTo>
                <a:cubicBezTo>
                  <a:pt x="1294219" y="3659001"/>
                  <a:pt x="1188841" y="3593277"/>
                  <a:pt x="982072" y="3642878"/>
                </a:cubicBezTo>
                <a:cubicBezTo>
                  <a:pt x="775303" y="3692479"/>
                  <a:pt x="718047" y="3613300"/>
                  <a:pt x="558433" y="3642878"/>
                </a:cubicBezTo>
                <a:cubicBezTo>
                  <a:pt x="398819" y="3672456"/>
                  <a:pt x="164945" y="3634973"/>
                  <a:pt x="0" y="3642878"/>
                </a:cubicBezTo>
                <a:cubicBezTo>
                  <a:pt x="-9918" y="3471761"/>
                  <a:pt x="12734" y="3331732"/>
                  <a:pt x="0" y="3122467"/>
                </a:cubicBezTo>
                <a:cubicBezTo>
                  <a:pt x="-12734" y="2913202"/>
                  <a:pt x="28455" y="2832502"/>
                  <a:pt x="0" y="2602056"/>
                </a:cubicBezTo>
                <a:cubicBezTo>
                  <a:pt x="-28455" y="2371610"/>
                  <a:pt x="39860" y="2250141"/>
                  <a:pt x="0" y="2154502"/>
                </a:cubicBezTo>
                <a:cubicBezTo>
                  <a:pt x="-39860" y="2058863"/>
                  <a:pt x="47008" y="1722703"/>
                  <a:pt x="0" y="1597662"/>
                </a:cubicBezTo>
                <a:cubicBezTo>
                  <a:pt x="-47008" y="1472621"/>
                  <a:pt x="964" y="1335719"/>
                  <a:pt x="0" y="1150109"/>
                </a:cubicBezTo>
                <a:cubicBezTo>
                  <a:pt x="-964" y="964499"/>
                  <a:pt x="37339" y="781565"/>
                  <a:pt x="0" y="629697"/>
                </a:cubicBezTo>
                <a:cubicBezTo>
                  <a:pt x="-37339" y="477829"/>
                  <a:pt x="36860" y="17962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and integration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block diagram drawing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Schematic analysis and drawing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Auxiliary PID algorithm parameter adjustment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880678-DDF8-1A81-D439-313F3E01D3DD}"/>
              </a:ext>
            </a:extLst>
          </p:cNvPr>
          <p:cNvSpPr/>
          <p:nvPr/>
        </p:nvSpPr>
        <p:spPr>
          <a:xfrm>
            <a:off x="9572708" y="1934256"/>
            <a:ext cx="1900209" cy="3642878"/>
          </a:xfrm>
          <a:custGeom>
            <a:avLst/>
            <a:gdLst>
              <a:gd name="connsiteX0" fmla="*/ 0 w 1900209"/>
              <a:gd name="connsiteY0" fmla="*/ 0 h 3642878"/>
              <a:gd name="connsiteX1" fmla="*/ 494054 w 1900209"/>
              <a:gd name="connsiteY1" fmla="*/ 0 h 3642878"/>
              <a:gd name="connsiteX2" fmla="*/ 931102 w 1900209"/>
              <a:gd name="connsiteY2" fmla="*/ 0 h 3642878"/>
              <a:gd name="connsiteX3" fmla="*/ 1349148 w 1900209"/>
              <a:gd name="connsiteY3" fmla="*/ 0 h 3642878"/>
              <a:gd name="connsiteX4" fmla="*/ 1900209 w 1900209"/>
              <a:gd name="connsiteY4" fmla="*/ 0 h 3642878"/>
              <a:gd name="connsiteX5" fmla="*/ 1900209 w 1900209"/>
              <a:gd name="connsiteY5" fmla="*/ 520411 h 3642878"/>
              <a:gd name="connsiteX6" fmla="*/ 1900209 w 1900209"/>
              <a:gd name="connsiteY6" fmla="*/ 967965 h 3642878"/>
              <a:gd name="connsiteX7" fmla="*/ 1900209 w 1900209"/>
              <a:gd name="connsiteY7" fmla="*/ 1524805 h 3642878"/>
              <a:gd name="connsiteX8" fmla="*/ 1900209 w 1900209"/>
              <a:gd name="connsiteY8" fmla="*/ 2081645 h 3642878"/>
              <a:gd name="connsiteX9" fmla="*/ 1900209 w 1900209"/>
              <a:gd name="connsiteY9" fmla="*/ 2638484 h 3642878"/>
              <a:gd name="connsiteX10" fmla="*/ 1900209 w 1900209"/>
              <a:gd name="connsiteY10" fmla="*/ 3122467 h 3642878"/>
              <a:gd name="connsiteX11" fmla="*/ 1900209 w 1900209"/>
              <a:gd name="connsiteY11" fmla="*/ 3642878 h 3642878"/>
              <a:gd name="connsiteX12" fmla="*/ 1406155 w 1900209"/>
              <a:gd name="connsiteY12" fmla="*/ 3642878 h 3642878"/>
              <a:gd name="connsiteX13" fmla="*/ 969107 w 1900209"/>
              <a:gd name="connsiteY13" fmla="*/ 3642878 h 3642878"/>
              <a:gd name="connsiteX14" fmla="*/ 551061 w 1900209"/>
              <a:gd name="connsiteY14" fmla="*/ 3642878 h 3642878"/>
              <a:gd name="connsiteX15" fmla="*/ 0 w 1900209"/>
              <a:gd name="connsiteY15" fmla="*/ 3642878 h 3642878"/>
              <a:gd name="connsiteX16" fmla="*/ 0 w 1900209"/>
              <a:gd name="connsiteY16" fmla="*/ 3122467 h 3642878"/>
              <a:gd name="connsiteX17" fmla="*/ 0 w 1900209"/>
              <a:gd name="connsiteY17" fmla="*/ 2602056 h 3642878"/>
              <a:gd name="connsiteX18" fmla="*/ 0 w 1900209"/>
              <a:gd name="connsiteY18" fmla="*/ 2154502 h 3642878"/>
              <a:gd name="connsiteX19" fmla="*/ 0 w 1900209"/>
              <a:gd name="connsiteY19" fmla="*/ 1597662 h 3642878"/>
              <a:gd name="connsiteX20" fmla="*/ 0 w 1900209"/>
              <a:gd name="connsiteY20" fmla="*/ 1150109 h 3642878"/>
              <a:gd name="connsiteX21" fmla="*/ 0 w 1900209"/>
              <a:gd name="connsiteY21" fmla="*/ 629697 h 3642878"/>
              <a:gd name="connsiteX22" fmla="*/ 0 w 1900209"/>
              <a:gd name="connsiteY22" fmla="*/ 0 h 364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00209" h="3642878" extrusionOk="0">
                <a:moveTo>
                  <a:pt x="0" y="0"/>
                </a:moveTo>
                <a:cubicBezTo>
                  <a:pt x="236574" y="-5963"/>
                  <a:pt x="327598" y="39597"/>
                  <a:pt x="494054" y="0"/>
                </a:cubicBezTo>
                <a:cubicBezTo>
                  <a:pt x="660510" y="-39597"/>
                  <a:pt x="749726" y="9959"/>
                  <a:pt x="931102" y="0"/>
                </a:cubicBezTo>
                <a:cubicBezTo>
                  <a:pt x="1112478" y="-9959"/>
                  <a:pt x="1197024" y="28040"/>
                  <a:pt x="1349148" y="0"/>
                </a:cubicBezTo>
                <a:cubicBezTo>
                  <a:pt x="1501272" y="-28040"/>
                  <a:pt x="1630209" y="30605"/>
                  <a:pt x="1900209" y="0"/>
                </a:cubicBezTo>
                <a:cubicBezTo>
                  <a:pt x="1958081" y="235748"/>
                  <a:pt x="1862108" y="337868"/>
                  <a:pt x="1900209" y="520411"/>
                </a:cubicBezTo>
                <a:cubicBezTo>
                  <a:pt x="1938310" y="702954"/>
                  <a:pt x="1855911" y="795626"/>
                  <a:pt x="1900209" y="967965"/>
                </a:cubicBezTo>
                <a:cubicBezTo>
                  <a:pt x="1944507" y="1140304"/>
                  <a:pt x="1874945" y="1308443"/>
                  <a:pt x="1900209" y="1524805"/>
                </a:cubicBezTo>
                <a:cubicBezTo>
                  <a:pt x="1925473" y="1741167"/>
                  <a:pt x="1854475" y="1831525"/>
                  <a:pt x="1900209" y="2081645"/>
                </a:cubicBezTo>
                <a:cubicBezTo>
                  <a:pt x="1945943" y="2331765"/>
                  <a:pt x="1873002" y="2443004"/>
                  <a:pt x="1900209" y="2638484"/>
                </a:cubicBezTo>
                <a:cubicBezTo>
                  <a:pt x="1927416" y="2833964"/>
                  <a:pt x="1880731" y="3010055"/>
                  <a:pt x="1900209" y="3122467"/>
                </a:cubicBezTo>
                <a:cubicBezTo>
                  <a:pt x="1919687" y="3234879"/>
                  <a:pt x="1858939" y="3508752"/>
                  <a:pt x="1900209" y="3642878"/>
                </a:cubicBezTo>
                <a:cubicBezTo>
                  <a:pt x="1731160" y="3651284"/>
                  <a:pt x="1578555" y="3621468"/>
                  <a:pt x="1406155" y="3642878"/>
                </a:cubicBezTo>
                <a:cubicBezTo>
                  <a:pt x="1233755" y="3664288"/>
                  <a:pt x="1062302" y="3610246"/>
                  <a:pt x="969107" y="3642878"/>
                </a:cubicBezTo>
                <a:cubicBezTo>
                  <a:pt x="875912" y="3675510"/>
                  <a:pt x="649317" y="3636388"/>
                  <a:pt x="551061" y="3642878"/>
                </a:cubicBezTo>
                <a:cubicBezTo>
                  <a:pt x="452805" y="3649368"/>
                  <a:pt x="235924" y="3600117"/>
                  <a:pt x="0" y="3642878"/>
                </a:cubicBezTo>
                <a:cubicBezTo>
                  <a:pt x="-9918" y="3471761"/>
                  <a:pt x="12734" y="3331732"/>
                  <a:pt x="0" y="3122467"/>
                </a:cubicBezTo>
                <a:cubicBezTo>
                  <a:pt x="-12734" y="2913202"/>
                  <a:pt x="28455" y="2832502"/>
                  <a:pt x="0" y="2602056"/>
                </a:cubicBezTo>
                <a:cubicBezTo>
                  <a:pt x="-28455" y="2371610"/>
                  <a:pt x="39860" y="2250141"/>
                  <a:pt x="0" y="2154502"/>
                </a:cubicBezTo>
                <a:cubicBezTo>
                  <a:pt x="-39860" y="2058863"/>
                  <a:pt x="47008" y="1722703"/>
                  <a:pt x="0" y="1597662"/>
                </a:cubicBezTo>
                <a:cubicBezTo>
                  <a:pt x="-47008" y="1472621"/>
                  <a:pt x="964" y="1335719"/>
                  <a:pt x="0" y="1150109"/>
                </a:cubicBezTo>
                <a:cubicBezTo>
                  <a:pt x="-964" y="964499"/>
                  <a:pt x="37339" y="781565"/>
                  <a:pt x="0" y="629697"/>
                </a:cubicBezTo>
                <a:cubicBezTo>
                  <a:pt x="-37339" y="477829"/>
                  <a:pt x="36860" y="17962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56115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imulink simulation model of control system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ontrol algorithm design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reliminary tuning of PID parameters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ltrasonic module driver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88D7C-1058-3DBE-BAEA-5117677E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16">
            <a:extLst>
              <a:ext uri="{FF2B5EF4-FFF2-40B4-BE49-F238E27FC236}">
                <a16:creationId xmlns:a16="http://schemas.microsoft.com/office/drawing/2014/main" id="{637699F2-BD97-9F89-336B-1F149758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18688"/>
          <a:stretch/>
        </p:blipFill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069AC0-AADC-8DE6-514F-C53CB2DB2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5"/>
          <a:stretch>
            <a:fillRect/>
          </a:stretch>
        </p:blipFill>
        <p:spPr>
          <a:xfrm>
            <a:off x="-107156" y="-7894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D9C45C-B4F1-A380-E214-5CC85EB72CB0}"/>
              </a:ext>
            </a:extLst>
          </p:cNvPr>
          <p:cNvSpPr txBox="1"/>
          <p:nvPr/>
        </p:nvSpPr>
        <p:spPr>
          <a:xfrm>
            <a:off x="6096000" y="3489404"/>
            <a:ext cx="554356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4000" b="1" dirty="0">
                <a:solidFill>
                  <a:prstClr val="black"/>
                </a:solidFill>
              </a:rPr>
              <a:t>Modeling and Simulation</a:t>
            </a:r>
            <a:endParaRPr lang="zh-CN" altLang="en-US" sz="4000" b="1" dirty="0">
              <a:solidFill>
                <a:prstClr val="black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9F3F8-E840-3974-6B22-7655DC3F8B8A}"/>
              </a:ext>
            </a:extLst>
          </p:cNvPr>
          <p:cNvCxnSpPr>
            <a:cxnSpLocks/>
          </p:cNvCxnSpPr>
          <p:nvPr/>
        </p:nvCxnSpPr>
        <p:spPr>
          <a:xfrm>
            <a:off x="5931694" y="3071984"/>
            <a:ext cx="0" cy="1049960"/>
          </a:xfrm>
          <a:prstGeom prst="line">
            <a:avLst/>
          </a:prstGeom>
          <a:ln w="57150">
            <a:solidFill>
              <a:srgbClr val="EE46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23144D4-0A21-7881-091B-71CC575500FA}"/>
              </a:ext>
            </a:extLst>
          </p:cNvPr>
          <p:cNvSpPr txBox="1"/>
          <p:nvPr/>
        </p:nvSpPr>
        <p:spPr>
          <a:xfrm>
            <a:off x="6096000" y="2846169"/>
            <a:ext cx="17895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rgbClr val="EE464C"/>
                </a:solidFill>
              </a:rPr>
              <a:t>PART02</a:t>
            </a:r>
            <a:endParaRPr lang="zh-CN" altLang="en-US" sz="4000" b="1" dirty="0">
              <a:solidFill>
                <a:srgbClr val="EE464C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3F72C0A-1184-4812-59C4-7FF6DF1BC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E4FA55-5DA9-EF7B-D6F0-17522F3EF8DE}"/>
              </a:ext>
            </a:extLst>
          </p:cNvPr>
          <p:cNvSpPr txBox="1"/>
          <p:nvPr/>
        </p:nvSpPr>
        <p:spPr>
          <a:xfrm>
            <a:off x="9474741" y="6050604"/>
            <a:ext cx="25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Huang Jian(       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99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D2DED-03A1-84FD-99DC-9707E085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BF3565-C0B2-B5DD-BDAE-89D57356C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EB7B860-CC26-3158-1AD0-90634CC6D587}"/>
              </a:ext>
            </a:extLst>
          </p:cNvPr>
          <p:cNvGrpSpPr/>
          <p:nvPr/>
        </p:nvGrpSpPr>
        <p:grpSpPr>
          <a:xfrm>
            <a:off x="0" y="-1"/>
            <a:ext cx="6216961" cy="1518091"/>
            <a:chOff x="0" y="-1"/>
            <a:chExt cx="6216961" cy="15180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CCCEF79-0ED9-ADF5-990A-3B383AD2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0B75CC3-2C56-734D-EF2D-8BA98F09076C}"/>
                </a:ext>
              </a:extLst>
            </p:cNvPr>
            <p:cNvCxnSpPr/>
            <p:nvPr/>
          </p:nvCxnSpPr>
          <p:spPr>
            <a:xfrm>
              <a:off x="6170025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54B70E3-0ECF-0827-036F-B23C94B11F95}"/>
                </a:ext>
              </a:extLst>
            </p:cNvPr>
            <p:cNvSpPr txBox="1"/>
            <p:nvPr/>
          </p:nvSpPr>
          <p:spPr>
            <a:xfrm>
              <a:off x="1751187" y="440872"/>
              <a:ext cx="44657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Modeling and Simulation</a:t>
              </a:r>
              <a:endParaRPr lang="zh-CN" altLang="en-US" sz="3200" b="1" dirty="0">
                <a:solidFill>
                  <a:prstClr val="black"/>
                </a:solidFill>
              </a:endParaRPr>
            </a:p>
            <a:p>
              <a:pPr lvl="0" algn="r">
                <a:defRPr/>
              </a:pP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B52D468-3228-4D01-8A4C-55EBA1C4D6E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3" y="1244439"/>
            <a:ext cx="2597711" cy="2387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E89022-4FB8-4A0A-B368-249E43F9161E}"/>
                  </a:ext>
                </a:extLst>
              </p:cNvPr>
              <p:cNvSpPr txBox="1"/>
              <p:nvPr/>
            </p:nvSpPr>
            <p:spPr>
              <a:xfrm>
                <a:off x="5698108" y="2310126"/>
                <a:ext cx="1590675" cy="62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𝑝𝑤𝑚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E89022-4FB8-4A0A-B368-249E43F9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08" y="2310126"/>
                <a:ext cx="1590675" cy="623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1754B16-528A-4859-9171-3644849EF41C}"/>
              </a:ext>
            </a:extLst>
          </p:cNvPr>
          <p:cNvSpPr txBox="1"/>
          <p:nvPr/>
        </p:nvSpPr>
        <p:spPr>
          <a:xfrm>
            <a:off x="3954187" y="1500597"/>
            <a:ext cx="42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wheel is light enough to ignore its weight,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F461D4-59B8-4941-9242-D6A0A4396D7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7" y="3883911"/>
            <a:ext cx="1290198" cy="2387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C673EF-2CD4-4D25-BEEB-74D3C9A7D80A}"/>
              </a:ext>
            </a:extLst>
          </p:cNvPr>
          <p:cNvSpPr txBox="1"/>
          <p:nvPr/>
        </p:nvSpPr>
        <p:spPr>
          <a:xfrm>
            <a:off x="3984073" y="3491475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do analysis on car body, we can obtain state-space equation: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E31947-DB19-41B5-8B3C-718ACB28E630}"/>
                  </a:ext>
                </a:extLst>
              </p:cNvPr>
              <p:cNvSpPr txBox="1"/>
              <p:nvPr/>
            </p:nvSpPr>
            <p:spPr>
              <a:xfrm>
                <a:off x="3984073" y="4114154"/>
                <a:ext cx="5018746" cy="154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/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i="1"/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 i="1"/>
                                  <m:t>𝑥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𝜃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/>
                        <m:t>=</m:t>
                      </m:r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1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 i="1"/>
                                  <m:t>−</m:t>
                                </m:r>
                                <m:r>
                                  <a:rPr lang="en-US" altLang="zh-CN" i="1"/>
                                  <m:t>𝑔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 i="1"/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 i="1"/>
                                  <m:t>𝑥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𝜃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/>
                        <m:t>+</m:t>
                      </m:r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/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𝑀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𝑀𝑙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𝐹</m:t>
                          </m:r>
                        </m:e>
                        <m:sub>
                          <m:r>
                            <a:rPr lang="en-US" altLang="zh-CN" i="1"/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E31947-DB19-41B5-8B3C-718ACB28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073" y="4114154"/>
                <a:ext cx="5018746" cy="1540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53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2B2D925-2C20-4F77-A241-04585DFC301A}"/>
              </a:ext>
            </a:extLst>
          </p:cNvPr>
          <p:cNvGrpSpPr/>
          <p:nvPr/>
        </p:nvGrpSpPr>
        <p:grpSpPr>
          <a:xfrm>
            <a:off x="0" y="-1"/>
            <a:ext cx="6216961" cy="1518091"/>
            <a:chOff x="0" y="-1"/>
            <a:chExt cx="6216961" cy="15180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7EFE508-2E8E-4FB3-96D1-0B98D0DE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A2F86E8-3941-49E2-8121-48A17F21D9E9}"/>
                </a:ext>
              </a:extLst>
            </p:cNvPr>
            <p:cNvCxnSpPr/>
            <p:nvPr/>
          </p:nvCxnSpPr>
          <p:spPr>
            <a:xfrm>
              <a:off x="6170025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B4C9C35-19DA-4D0F-9DC1-38E856635845}"/>
                </a:ext>
              </a:extLst>
            </p:cNvPr>
            <p:cNvSpPr txBox="1"/>
            <p:nvPr/>
          </p:nvSpPr>
          <p:spPr>
            <a:xfrm>
              <a:off x="1751187" y="440872"/>
              <a:ext cx="44657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Modeling and Simulation</a:t>
              </a:r>
              <a:endParaRPr lang="zh-CN" altLang="en-US" sz="3200" b="1" dirty="0">
                <a:solidFill>
                  <a:prstClr val="black"/>
                </a:solidFill>
              </a:endParaRPr>
            </a:p>
            <a:p>
              <a:pPr lvl="0" algn="r">
                <a:defRPr/>
              </a:pP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4C2BED-53DA-4CAA-A92F-70AA1FDEC2D5}"/>
              </a:ext>
            </a:extLst>
          </p:cNvPr>
          <p:cNvGrpSpPr/>
          <p:nvPr/>
        </p:nvGrpSpPr>
        <p:grpSpPr>
          <a:xfrm>
            <a:off x="622792" y="1365702"/>
            <a:ext cx="2256790" cy="2837815"/>
            <a:chOff x="0" y="0"/>
            <a:chExt cx="2256790" cy="28382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6ACBA73-6328-496F-92DF-72840BF5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256790" cy="2369185"/>
            </a:xfrm>
            <a:prstGeom prst="rect">
              <a:avLst/>
            </a:prstGeom>
          </p:spPr>
        </p:pic>
        <p:sp>
          <p:nvSpPr>
            <p:cNvPr id="9" name="文本框 20">
              <a:extLst>
                <a:ext uri="{FF2B5EF4-FFF2-40B4-BE49-F238E27FC236}">
                  <a16:creationId xmlns:a16="http://schemas.microsoft.com/office/drawing/2014/main" id="{B47A125D-A6AC-4D50-8956-90F1AC0119DA}"/>
                </a:ext>
              </a:extLst>
            </p:cNvPr>
            <p:cNvSpPr txBox="1"/>
            <p:nvPr/>
          </p:nvSpPr>
          <p:spPr>
            <a:xfrm>
              <a:off x="0" y="2428240"/>
              <a:ext cx="2256790" cy="410058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kern="100">
                  <a:effectLst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Obtain Coefficient</a:t>
              </a:r>
              <a:endParaRPr lang="zh-CN" sz="1000" kern="10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E1E44B-327A-4BB3-8C15-22C0C9433D2C}"/>
                  </a:ext>
                </a:extLst>
              </p:cNvPr>
              <p:cNvSpPr txBox="1"/>
              <p:nvPr/>
            </p:nvSpPr>
            <p:spPr>
              <a:xfrm>
                <a:off x="3479801" y="1316413"/>
                <a:ext cx="6096000" cy="1221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We invert the car, fix the wheel, and measure the PWM value when the car swings to 45°. The measured value is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𝑝𝑤𝑚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=30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=1.2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𝑘𝑔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=0.02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=0.03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, so we can obtain:</a:t>
                </a:r>
                <a:br>
                  <a:rPr lang="en-US" altLang="zh-CN" sz="18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</a:br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E1E44B-327A-4BB3-8C15-22C0C943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801" y="1316413"/>
                <a:ext cx="6096000" cy="1221745"/>
              </a:xfrm>
              <a:prstGeom prst="rect">
                <a:avLst/>
              </a:prstGeom>
              <a:blipFill>
                <a:blip r:embed="rId4"/>
                <a:stretch>
                  <a:fillRect l="-900" t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349252-A1BD-41E5-9E0A-F92323475309}"/>
                  </a:ext>
                </a:extLst>
              </p:cNvPr>
              <p:cNvSpPr txBox="1"/>
              <p:nvPr/>
            </p:nvSpPr>
            <p:spPr>
              <a:xfrm>
                <a:off x="3479801" y="2560741"/>
                <a:ext cx="3683637" cy="536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/>
                        <m:t>𝑀𝑔𝑠𝑖𝑛</m:t>
                      </m:r>
                      <m:r>
                        <a:rPr lang="en-US" altLang="zh-CN" i="1"/>
                        <m:t>𝜃</m:t>
                      </m:r>
                      <m:r>
                        <a:rPr lang="en-US" altLang="zh-CN" i="1"/>
                        <m:t>=</m:t>
                      </m:r>
                      <m:f>
                        <m:fPr>
                          <m:ctrlPr>
                            <a:rPr lang="zh-CN" altLang="zh-CN" i="1"/>
                          </m:ctrlPr>
                        </m:fPr>
                        <m:num>
                          <m:r>
                            <a:rPr lang="en-US" altLang="zh-CN" i="1"/>
                            <m:t>𝑘</m:t>
                          </m:r>
                          <m:sSub>
                            <m:sSubPr>
                              <m:ctrlPr>
                                <a:rPr lang="zh-CN" altLang="zh-CN" i="1"/>
                              </m:ctrlPr>
                            </m:sSubPr>
                            <m:e>
                              <m:r>
                                <a:rPr lang="en-US" altLang="zh-CN" i="1"/>
                                <m:t>𝑇</m:t>
                              </m:r>
                            </m:e>
                            <m:sub>
                              <m:r>
                                <a:rPr lang="en-US" altLang="zh-CN" i="1"/>
                                <m:t>𝑝𝑤𝑚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/>
                            <m:t>𝑙</m:t>
                          </m:r>
                        </m:den>
                      </m:f>
                      <m:r>
                        <a:rPr lang="en-US" altLang="zh-CN" i="1"/>
                        <m:t>⇒</m:t>
                      </m:r>
                      <m:r>
                        <a:rPr lang="en-US" altLang="zh-CN" i="1"/>
                        <m:t>𝑘</m:t>
                      </m:r>
                      <m:r>
                        <a:rPr lang="en-US" altLang="zh-CN" i="1"/>
                        <m:t>≈0.011</m:t>
                      </m:r>
                      <m:r>
                        <a:rPr lang="en-US" altLang="zh-CN" i="1"/>
                        <m:t>𝑘𝑔</m:t>
                      </m:r>
                      <m:r>
                        <m:rPr>
                          <m:lit/>
                        </m:rPr>
                        <a:rPr lang="en-US" altLang="zh-CN" i="1"/>
                        <m:t>/</m:t>
                      </m:r>
                      <m:sSup>
                        <m:sSupPr>
                          <m:ctrlPr>
                            <a:rPr lang="zh-CN" altLang="zh-CN" i="1"/>
                          </m:ctrlPr>
                        </m:sSupPr>
                        <m:e>
                          <m:r>
                            <a:rPr lang="en-US" altLang="zh-CN" i="1"/>
                            <m:t>𝑠</m:t>
                          </m:r>
                        </m:e>
                        <m:sup>
                          <m:r>
                            <a:rPr lang="en-US" altLang="zh-CN" i="1"/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349252-A1BD-41E5-9E0A-F92323475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801" y="2560741"/>
                <a:ext cx="3683637" cy="536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A6D6B8-5F1D-4D8F-9207-A43C9B694181}"/>
                  </a:ext>
                </a:extLst>
              </p:cNvPr>
              <p:cNvSpPr txBox="1"/>
              <p:nvPr/>
            </p:nvSpPr>
            <p:spPr>
              <a:xfrm>
                <a:off x="3479801" y="4174215"/>
                <a:ext cx="5677260" cy="1540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/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/>
                            <m:t>d</m:t>
                          </m:r>
                          <m:r>
                            <a:rPr lang="en-US" altLang="zh-CN" i="1"/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 i="1"/>
                                  <m:t>𝑥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𝜃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/>
                        <m:t>=</m:t>
                      </m:r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1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 i="1"/>
                                  <m:t>−</m:t>
                                </m:r>
                                <m:r>
                                  <a:rPr lang="en-US" altLang="zh-CN" i="1"/>
                                  <m:t>𝑔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 i="1"/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 i="1"/>
                                  <m:t>𝑥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𝜃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/>
                                      <m:t>d</m:t>
                                    </m:r>
                                    <m:r>
                                      <a:rPr lang="en-US" altLang="zh-CN" i="1"/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/>
                        <m:t>+</m:t>
                      </m:r>
                      <m:d>
                        <m:dPr>
                          <m:ctrlPr>
                            <a:rPr lang="zh-CN" altLang="zh-CN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/>
                              </m:ctrlPr>
                            </m:mP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/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𝑀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/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i="1"/>
                                    </m:ctrlPr>
                                  </m:fPr>
                                  <m:num>
                                    <m:r>
                                      <a:rPr lang="en-US" altLang="zh-CN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/>
                                      <m:t>𝑀𝑙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i="1"/>
                        <m:t>0.55</m:t>
                      </m:r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𝑇</m:t>
                          </m:r>
                        </m:e>
                        <m:sub>
                          <m:r>
                            <a:rPr lang="en-US" altLang="zh-CN" i="1"/>
                            <m:t>𝑝𝑤𝑚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A6D6B8-5F1D-4D8F-9207-A43C9B694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801" y="4174215"/>
                <a:ext cx="5677260" cy="1540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644C18-DA74-4D43-9104-3002E0978FD7}"/>
              </a:ext>
            </a:extLst>
          </p:cNvPr>
          <p:cNvSpPr txBox="1"/>
          <p:nvPr/>
        </p:nvSpPr>
        <p:spPr>
          <a:xfrm>
            <a:off x="3479801" y="3615267"/>
            <a:ext cx="447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get the final state-space equation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4DFEE8D-C30B-4241-9AC4-2AA81E059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1E7CB3-E029-4341-BB9D-FA8CC5D8530F}"/>
              </a:ext>
            </a:extLst>
          </p:cNvPr>
          <p:cNvGrpSpPr/>
          <p:nvPr/>
        </p:nvGrpSpPr>
        <p:grpSpPr>
          <a:xfrm>
            <a:off x="0" y="-1"/>
            <a:ext cx="6216961" cy="1518091"/>
            <a:chOff x="0" y="-1"/>
            <a:chExt cx="6216961" cy="15180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F4DAEE3-E275-40EC-A2B2-91F0CA85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910226" cy="1268413"/>
            </a:xfrm>
            <a:prstGeom prst="rect">
              <a:avLst/>
            </a:prstGeom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52B257E-FBE1-4CC1-8C18-EB2033CF3D66}"/>
                </a:ext>
              </a:extLst>
            </p:cNvPr>
            <p:cNvCxnSpPr/>
            <p:nvPr/>
          </p:nvCxnSpPr>
          <p:spPr>
            <a:xfrm>
              <a:off x="6170025" y="485647"/>
              <a:ext cx="0" cy="540000"/>
            </a:xfrm>
            <a:prstGeom prst="line">
              <a:avLst/>
            </a:prstGeom>
            <a:ln w="28575">
              <a:solidFill>
                <a:srgbClr val="EE46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2B5110-D042-4700-8436-BD5EAA06B6E1}"/>
                </a:ext>
              </a:extLst>
            </p:cNvPr>
            <p:cNvSpPr txBox="1"/>
            <p:nvPr/>
          </p:nvSpPr>
          <p:spPr>
            <a:xfrm>
              <a:off x="1751187" y="440872"/>
              <a:ext cx="44657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200" b="1" dirty="0">
                  <a:solidFill>
                    <a:prstClr val="black"/>
                  </a:solidFill>
                </a:rPr>
                <a:t>Modeling and Simulation</a:t>
              </a:r>
              <a:endParaRPr lang="zh-CN" altLang="en-US" sz="3200" b="1" dirty="0">
                <a:solidFill>
                  <a:prstClr val="black"/>
                </a:solidFill>
              </a:endParaRPr>
            </a:p>
            <a:p>
              <a:pPr lvl="0" algn="r">
                <a:defRPr/>
              </a:pP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E8CC667-F96A-4777-B42F-3B645C375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98" y="-78940"/>
            <a:ext cx="2818285" cy="201319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E796141-5D7A-413F-9A4E-7AEE208672F3}"/>
              </a:ext>
            </a:extLst>
          </p:cNvPr>
          <p:cNvGrpSpPr/>
          <p:nvPr/>
        </p:nvGrpSpPr>
        <p:grpSpPr>
          <a:xfrm>
            <a:off x="235052" y="1518090"/>
            <a:ext cx="5512084" cy="3451843"/>
            <a:chOff x="0" y="0"/>
            <a:chExt cx="5274310" cy="32412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C227B7-4DB8-4CC3-A6A8-5CF6ACCC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274310" cy="2945130"/>
            </a:xfrm>
            <a:prstGeom prst="rect">
              <a:avLst/>
            </a:prstGeom>
          </p:spPr>
        </p:pic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0D13A020-FAD0-4105-8F2F-15FBF55ED8BB}"/>
                </a:ext>
              </a:extLst>
            </p:cNvPr>
            <p:cNvSpPr txBox="1"/>
            <p:nvPr/>
          </p:nvSpPr>
          <p:spPr>
            <a:xfrm>
              <a:off x="0" y="2911450"/>
              <a:ext cx="5274310" cy="3298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kern="100">
                  <a:effectLst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rPr>
                <a:t>Simulink Module</a:t>
              </a:r>
              <a:endParaRPr lang="zh-CN" sz="1000" kern="10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B5B6322-1C86-4DF2-804D-8FD0CD13BA0F}"/>
              </a:ext>
            </a:extLst>
          </p:cNvPr>
          <p:cNvSpPr txBox="1"/>
          <p:nvPr/>
        </p:nvSpPr>
        <p:spPr>
          <a:xfrm>
            <a:off x="5805958" y="1913463"/>
            <a:ext cx="607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Simulink we can simulate the dynamic model with actual parameters which can be implemented into our program.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41FA91-0C42-4916-8835-C0F27AA4FFFB}"/>
              </a:ext>
            </a:extLst>
          </p:cNvPr>
          <p:cNvGrpSpPr/>
          <p:nvPr/>
        </p:nvGrpSpPr>
        <p:grpSpPr>
          <a:xfrm>
            <a:off x="5805958" y="2896395"/>
            <a:ext cx="5629276" cy="2075156"/>
            <a:chOff x="0" y="14630"/>
            <a:chExt cx="5629681" cy="207518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DADF4C-FFE6-4833-9D8C-80E74678F9C4}"/>
                </a:ext>
              </a:extLst>
            </p:cNvPr>
            <p:cNvGrpSpPr/>
            <p:nvPr/>
          </p:nvGrpSpPr>
          <p:grpSpPr>
            <a:xfrm>
              <a:off x="0" y="14630"/>
              <a:ext cx="2918460" cy="2075181"/>
              <a:chOff x="0" y="1486745"/>
              <a:chExt cx="2919521" cy="2075757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66B07C4-5737-4B1E-A627-40EA97D2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0671" y="1486745"/>
                <a:ext cx="2659757" cy="1620450"/>
              </a:xfrm>
              <a:prstGeom prst="rect">
                <a:avLst/>
              </a:prstGeom>
            </p:spPr>
          </p:pic>
          <p:sp>
            <p:nvSpPr>
              <p:cNvPr id="18" name="文本框 7">
                <a:extLst>
                  <a:ext uri="{FF2B5EF4-FFF2-40B4-BE49-F238E27FC236}">
                    <a16:creationId xmlns:a16="http://schemas.microsoft.com/office/drawing/2014/main" id="{6A933047-C13D-4F2E-B23C-89F6211D3BDA}"/>
                  </a:ext>
                </a:extLst>
              </p:cNvPr>
              <p:cNvSpPr txBox="1"/>
              <p:nvPr/>
            </p:nvSpPr>
            <p:spPr>
              <a:xfrm>
                <a:off x="0" y="3093719"/>
                <a:ext cx="2919521" cy="468783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kern="100">
                    <a:effectLst/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Vertical Control Loop Simulation Result</a:t>
                </a:r>
                <a:endParaRPr lang="zh-CN" sz="1000" kern="100">
                  <a:effectLst/>
                  <a:latin typeface="等线 Light" panose="02010600030101010101" pitchFamily="2" charset="-122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EF5912-B1C6-44C4-9D43-C5AD44A00A43}"/>
                </a:ext>
              </a:extLst>
            </p:cNvPr>
            <p:cNvGrpSpPr/>
            <p:nvPr/>
          </p:nvGrpSpPr>
          <p:grpSpPr>
            <a:xfrm>
              <a:off x="2918460" y="14630"/>
              <a:ext cx="2711221" cy="1982042"/>
              <a:chOff x="-58826" y="14633"/>
              <a:chExt cx="2711221" cy="1982410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A9BC034-4BE4-4250-BEA1-D127FD974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8826" y="14633"/>
                <a:ext cx="2652395" cy="1619885"/>
              </a:xfrm>
              <a:prstGeom prst="rect">
                <a:avLst/>
              </a:prstGeom>
            </p:spPr>
          </p:pic>
          <p:sp>
            <p:nvSpPr>
              <p:cNvPr id="16" name="文本框 11">
                <a:extLst>
                  <a:ext uri="{FF2B5EF4-FFF2-40B4-BE49-F238E27FC236}">
                    <a16:creationId xmlns:a16="http://schemas.microsoft.com/office/drawing/2014/main" id="{CE9F6B76-0E08-4EEE-A56E-773943D60D40}"/>
                  </a:ext>
                </a:extLst>
              </p:cNvPr>
              <p:cNvSpPr txBox="1"/>
              <p:nvPr/>
            </p:nvSpPr>
            <p:spPr>
              <a:xfrm>
                <a:off x="0" y="1623917"/>
                <a:ext cx="2652395" cy="373126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kern="100">
                    <a:effectLst/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Vertical and Verlocity control loop result</a:t>
                </a:r>
                <a:endParaRPr lang="zh-CN" sz="1000" kern="100">
                  <a:effectLst/>
                  <a:latin typeface="等线 Light" panose="02010600030101010101" pitchFamily="2" charset="-122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3572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1571</TotalTime>
  <Words>638</Words>
  <Application>Microsoft Office PowerPoint</Application>
  <PresentationFormat>宽屏</PresentationFormat>
  <Paragraphs>217</Paragraphs>
  <Slides>23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微软雅黑</vt:lpstr>
      <vt:lpstr>思源黑体 CN Bold</vt:lpstr>
      <vt:lpstr>等线</vt:lpstr>
      <vt:lpstr>等线 Light</vt:lpstr>
      <vt:lpstr>Arial</vt:lpstr>
      <vt:lpstr>Calibri</vt:lpstr>
      <vt:lpstr>Calibri Light</vt:lpstr>
      <vt:lpstr>Cambria Math</vt:lpstr>
      <vt:lpstr>Century Gothic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鉴 黄</cp:lastModifiedBy>
  <cp:revision>65</cp:revision>
  <dcterms:created xsi:type="dcterms:W3CDTF">2017-09-05T03:25:57Z</dcterms:created>
  <dcterms:modified xsi:type="dcterms:W3CDTF">2024-11-14T13:57:14Z</dcterms:modified>
</cp:coreProperties>
</file>